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61" r:id="rId5"/>
    <p:sldId id="272" r:id="rId6"/>
    <p:sldId id="259" r:id="rId7"/>
    <p:sldId id="258" r:id="rId8"/>
    <p:sldId id="274" r:id="rId9"/>
    <p:sldId id="277" r:id="rId10"/>
    <p:sldId id="275" r:id="rId11"/>
    <p:sldId id="278" r:id="rId12"/>
    <p:sldId id="276" r:id="rId13"/>
    <p:sldId id="262" r:id="rId14"/>
    <p:sldId id="279" r:id="rId15"/>
    <p:sldId id="263" r:id="rId16"/>
    <p:sldId id="280" r:id="rId17"/>
    <p:sldId id="264" r:id="rId18"/>
    <p:sldId id="265" r:id="rId19"/>
    <p:sldId id="266" r:id="rId20"/>
    <p:sldId id="267" r:id="rId21"/>
    <p:sldId id="273" r:id="rId22"/>
    <p:sldId id="284" r:id="rId23"/>
    <p:sldId id="285" r:id="rId24"/>
    <p:sldId id="268" r:id="rId25"/>
    <p:sldId id="271" r:id="rId26"/>
    <p:sldId id="270" r:id="rId27"/>
    <p:sldId id="282" r:id="rId28"/>
    <p:sldId id="286" r:id="rId29"/>
    <p:sldId id="288" r:id="rId30"/>
    <p:sldId id="287" r:id="rId31"/>
    <p:sldId id="283" r:id="rId32"/>
    <p:sldId id="292" r:id="rId33"/>
    <p:sldId id="291" r:id="rId34"/>
    <p:sldId id="289" r:id="rId35"/>
    <p:sldId id="290" r:id="rId36"/>
    <p:sldId id="293" r:id="rId37"/>
    <p:sldId id="294" r:id="rId38"/>
    <p:sldId id="295" r:id="rId39"/>
    <p:sldId id="297" r:id="rId40"/>
    <p:sldId id="296"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7"/>
    <p:restoredTop sz="94695"/>
  </p:normalViewPr>
  <p:slideViewPr>
    <p:cSldViewPr snapToGrid="0" snapToObjects="1">
      <p:cViewPr>
        <p:scale>
          <a:sx n="101" d="100"/>
          <a:sy n="101" d="100"/>
        </p:scale>
        <p:origin x="22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26BA-472F-4A4E-A07D-236EB7720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96B783-ECC5-2244-BEBA-77D5EF736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9410D1-3750-C541-9D35-4C44A44A28FC}"/>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5D624EE8-4A4A-0647-94C0-085518584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65F41-E80F-764B-A8C2-E381E450B49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419160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48A9-0DD4-E747-9688-C4DEF53A4E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EF113A-0EA6-0943-AAA1-7A35394E7A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63B89-5445-544A-9B26-B08E1CC7B2F1}"/>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F319F3B2-993C-604B-85B7-682F8D03F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BBE21-5EF3-7D40-AFA5-46E046B281BD}"/>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89698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A36CAD-EA1B-3741-96CE-2AB18CC95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7CB0C7-DAA7-314D-8822-9CD33AA205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E9BE5-F272-B049-8C53-44A90D9639C1}"/>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719EEA47-4648-344C-8572-89E6C714E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7FDD1-8A4D-9045-B59C-93AFE3AC20EA}"/>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54997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AA2-5714-E440-BA48-6C924111F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20C8B-E290-D749-A9EE-21417797F5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8AC0C-9026-D04D-95A9-1CA204C39412}"/>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0E1B1C63-706B-6845-937E-2F72EB6F6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700F9-B2D1-B443-BBD7-BC40EE78A847}"/>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207453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3B0-8CB6-CD46-9B3B-33F09F0D2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0BA52D-087B-9442-AD99-9AA18E01E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42EC6E-029B-2145-A2A8-E240296F9EB7}"/>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C4EE823A-F97F-E849-AC20-4E0D92807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7E6F4-B6AC-F34F-BEAA-15F5749860CD}"/>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2066656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99C8-A90A-8F45-A060-36A1E7D9D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2FC79-EE41-364D-9C91-BB85E0848B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15FC6E-CD35-FD48-8076-7E78F7D63D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3661F-5675-CA45-A22A-359F785A215D}"/>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CA9FDDE7-2603-264F-B09F-3D2ED94CA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5E664-DB84-954D-8EAA-5BB3EE1AC316}"/>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96539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8673-74B4-AC42-B549-208ED0076E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4E9EC-FF1C-9C41-AE9E-76B82D24E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EC4316-CE4D-2B4E-ACC0-0D76F0DF9D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98297-BC0F-C143-B5EB-4424BF6E93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FCE422-33F1-F24E-B5A1-18199A8E48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561BA-428F-6E45-968F-3E1A8EC254CF}"/>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8" name="Footer Placeholder 7">
            <a:extLst>
              <a:ext uri="{FF2B5EF4-FFF2-40B4-BE49-F238E27FC236}">
                <a16:creationId xmlns:a16="http://schemas.microsoft.com/office/drawing/2014/main" id="{A72A1EB1-927C-474D-9282-F18E763D6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51496-64A9-394A-8562-F3751D1A4EB7}"/>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53956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777-5440-0943-8759-6FB5D03ADC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DD58BE-7388-0449-B475-F03E6ABCB113}"/>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4" name="Footer Placeholder 3">
            <a:extLst>
              <a:ext uri="{FF2B5EF4-FFF2-40B4-BE49-F238E27FC236}">
                <a16:creationId xmlns:a16="http://schemas.microsoft.com/office/drawing/2014/main" id="{DA620F94-3326-F449-8AE4-668F3B3D75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485EF-1A38-0443-B6A0-21274A51936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150974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D1020-65B5-D24E-9E0F-0F8EAE30349F}"/>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3" name="Footer Placeholder 2">
            <a:extLst>
              <a:ext uri="{FF2B5EF4-FFF2-40B4-BE49-F238E27FC236}">
                <a16:creationId xmlns:a16="http://schemas.microsoft.com/office/drawing/2014/main" id="{FF94A019-3EEF-0043-A654-19F9EC03D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45DFC-BEF9-AB45-9FEF-2A2D205DABC9}"/>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34906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1480-6DB4-A546-ADCC-E10E5D25E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767BA-7D8F-324E-936D-BE2A74777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1B7A77-4EDE-2743-AED2-AC8319F18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DF20A5-548D-AE40-9E45-31E522C29947}"/>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E461279E-92C8-4343-AA15-DAE45413D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ABB9B-2482-5040-BE99-17F48A684BD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70873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4937-5E43-DF4C-9A8A-54E3177FA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1CC0D6-3970-734C-906A-4AC886E8CE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257AB0-A562-424A-9A69-5CEA65263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C8C87D-BCB9-3F49-9252-AC319E85D983}"/>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89DD55E5-4488-FE44-B034-8516FBD32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E613F-0198-CE41-9640-0023B42E4C14}"/>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3018633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CCA71-548C-0348-B895-6DBAD8BD7B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B62728-A715-774A-9AF2-C267F07C6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FAC47-E3F7-1248-92F8-AE4DF9FA6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DE92C1A4-45AA-D347-8FF3-52EE3A30F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6DCCA5-F174-0F49-9D03-7D2D0A695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D39E7-B7D1-3B4E-BF4C-9FC53FB6DC55}" type="slidenum">
              <a:rPr lang="en-US" smtClean="0"/>
              <a:t>‹#›</a:t>
            </a:fld>
            <a:endParaRPr lang="en-US"/>
          </a:p>
        </p:txBody>
      </p:sp>
    </p:spTree>
    <p:extLst>
      <p:ext uri="{BB962C8B-B14F-4D97-AF65-F5344CB8AC3E}">
        <p14:creationId xmlns:p14="http://schemas.microsoft.com/office/powerpoint/2010/main" val="1393229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rxiv.org/pdf/1906.01195.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911.07132.pdf"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hyperlink" Target="http://proceedings.mlr.press/v97/guo19c/guo19c.pd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clweb.org/anthology/N19-1226"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talukdar.net/papers/CaRe_EMNLP2019.pdf"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1903.04750.pdf"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pdf/1901.09590.pd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penreview.net/pdf?id=HkgEQnRqYQ"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lweb.org/anthology/P19-1137.pdf"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aclweb.org/anthology/N19-1306"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8653/v1/D19-1021"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906.00687"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1906.03158.pdf"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clweb.org/anthology/P19-1277.pdf"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pdf/1906.05572.pdf"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arxiv.org/pdf/2003.13956.pdf"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pdf/1907.06080.pdf"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911.04910.pdf"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pdf/1906.04985.pdf"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Learning Attention-based Embeddings for Relation Prediction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1368503"/>
          </a:xfrm>
        </p:spPr>
        <p:txBody>
          <a:bodyPr>
            <a:normAutofit fontScale="85000" lnSpcReduction="20000"/>
          </a:bodyPr>
          <a:lstStyle/>
          <a:p>
            <a:pPr algn="l"/>
            <a:r>
              <a:rPr lang="en-US" sz="2600" dirty="0"/>
              <a:t>Limitation of Existing Work:</a:t>
            </a:r>
          </a:p>
          <a:p>
            <a:pPr algn="l"/>
            <a:r>
              <a:rPr lang="en-US" sz="1800" dirty="0"/>
              <a:t>Translational models learn embeddings using simple operations and limited parameters, they produce low quality embeddings. In contrast, CNN based models learn more expressive embeddings due to their parameter efficiency and consideration of complex relations. However, both translational and CNN based models process each triple independently and hence fail to encapsulate the semantically rich and latent relations that are inherently present in the vicinity of a given entity in a KG. </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835134"/>
            <a:ext cx="7641772" cy="1292662"/>
          </a:xfrm>
          <a:prstGeom prst="rect">
            <a:avLst/>
          </a:prstGeom>
          <a:noFill/>
        </p:spPr>
        <p:txBody>
          <a:bodyPr wrap="square" rtlCol="0">
            <a:spAutoFit/>
          </a:bodyPr>
          <a:lstStyle/>
          <a:p>
            <a:r>
              <a:rPr lang="en-US" dirty="0"/>
              <a:t>Key idea of Approach:</a:t>
            </a:r>
          </a:p>
          <a:p>
            <a:r>
              <a:rPr lang="en-US" sz="1400" dirty="0"/>
              <a:t>This is a novel attention-based feature embedding model that captures both entity and relation features in any given entity’s neighborhood. This architecture is an encoder-decoder model where the generalized graph attention model and </a:t>
            </a:r>
            <a:r>
              <a:rPr lang="en-US" sz="1400" dirty="0" err="1"/>
              <a:t>ConvKB</a:t>
            </a:r>
            <a:r>
              <a:rPr lang="en-US" sz="1400" dirty="0"/>
              <a:t> play the roles of encoder and decoder respectively.</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a:t>
            </a:r>
            <a:r>
              <a:rPr lang="en-US" sz="1200" dirty="0">
                <a:hlinkClick r:id="rId2"/>
              </a:rPr>
              <a:t>https://arxiv.org/pdf/1906.01195.pdf</a:t>
            </a:r>
            <a:endParaRPr lang="en-US" sz="1200" dirty="0"/>
          </a:p>
          <a:p>
            <a:r>
              <a:rPr lang="en-US" sz="1200" dirty="0"/>
              <a:t>Source: ACL 2019</a:t>
            </a:r>
          </a:p>
        </p:txBody>
      </p:sp>
    </p:spTree>
    <p:extLst>
      <p:ext uri="{BB962C8B-B14F-4D97-AF65-F5344CB8AC3E}">
        <p14:creationId xmlns:p14="http://schemas.microsoft.com/office/powerpoint/2010/main" val="3274631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26531" y="1051380"/>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6390526" y="1054796"/>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6477733" y="3745368"/>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18ED092B-3D92-F24D-BADC-4FEC4029A19E}"/>
              </a:ext>
            </a:extLst>
          </p:cNvPr>
          <p:cNvSpPr txBox="1">
            <a:spLocks/>
          </p:cNvSpPr>
          <p:nvPr/>
        </p:nvSpPr>
        <p:spPr>
          <a:xfrm>
            <a:off x="612413" y="324554"/>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mn-lt"/>
                <a:ea typeface="+mn-ea"/>
                <a:cs typeface="+mn-cs"/>
              </a:rPr>
              <a:t>Neural Variational Inference For Estimating Uncertainty in Knowledge Graph Embeddings</a:t>
            </a:r>
            <a:endParaRPr lang="en-US" sz="1600" dirty="0">
              <a:latin typeface="+mn-lt"/>
              <a:ea typeface="+mn-ea"/>
              <a:cs typeface="+mn-cs"/>
            </a:endParaRPr>
          </a:p>
        </p:txBody>
      </p:sp>
      <p:pic>
        <p:nvPicPr>
          <p:cNvPr id="3" name="Picture 2">
            <a:extLst>
              <a:ext uri="{FF2B5EF4-FFF2-40B4-BE49-F238E27FC236}">
                <a16:creationId xmlns:a16="http://schemas.microsoft.com/office/drawing/2014/main" id="{15D65B91-29FB-6343-9140-10B973C8A95B}"/>
              </a:ext>
            </a:extLst>
          </p:cNvPr>
          <p:cNvPicPr>
            <a:picLocks noChangeAspect="1"/>
          </p:cNvPicPr>
          <p:nvPr/>
        </p:nvPicPr>
        <p:blipFill>
          <a:blip r:embed="rId2"/>
          <a:stretch>
            <a:fillRect/>
          </a:stretch>
        </p:blipFill>
        <p:spPr>
          <a:xfrm>
            <a:off x="623695" y="4269920"/>
            <a:ext cx="4985995" cy="1300227"/>
          </a:xfrm>
          <a:prstGeom prst="rect">
            <a:avLst/>
          </a:prstGeom>
        </p:spPr>
      </p:pic>
      <p:pic>
        <p:nvPicPr>
          <p:cNvPr id="10" name="Picture 9">
            <a:extLst>
              <a:ext uri="{FF2B5EF4-FFF2-40B4-BE49-F238E27FC236}">
                <a16:creationId xmlns:a16="http://schemas.microsoft.com/office/drawing/2014/main" id="{8EB1010B-0619-5242-BB5E-89C6571FD592}"/>
              </a:ext>
            </a:extLst>
          </p:cNvPr>
          <p:cNvPicPr>
            <a:picLocks noChangeAspect="1"/>
          </p:cNvPicPr>
          <p:nvPr/>
        </p:nvPicPr>
        <p:blipFill>
          <a:blip r:embed="rId3"/>
          <a:stretch>
            <a:fillRect/>
          </a:stretch>
        </p:blipFill>
        <p:spPr>
          <a:xfrm>
            <a:off x="791355" y="1420712"/>
            <a:ext cx="4627407" cy="2678499"/>
          </a:xfrm>
          <a:prstGeom prst="rect">
            <a:avLst/>
          </a:prstGeom>
        </p:spPr>
      </p:pic>
      <p:sp>
        <p:nvSpPr>
          <p:cNvPr id="11" name="TextBox 10">
            <a:extLst>
              <a:ext uri="{FF2B5EF4-FFF2-40B4-BE49-F238E27FC236}">
                <a16:creationId xmlns:a16="http://schemas.microsoft.com/office/drawing/2014/main" id="{88624629-70D7-B649-8E62-72E33FA3DEF5}"/>
              </a:ext>
            </a:extLst>
          </p:cNvPr>
          <p:cNvSpPr txBox="1"/>
          <p:nvPr/>
        </p:nvSpPr>
        <p:spPr>
          <a:xfrm>
            <a:off x="6582312" y="4172848"/>
            <a:ext cx="4448710" cy="1446550"/>
          </a:xfrm>
          <a:prstGeom prst="rect">
            <a:avLst/>
          </a:prstGeom>
          <a:noFill/>
        </p:spPr>
        <p:txBody>
          <a:bodyPr wrap="square" rtlCol="0">
            <a:spAutoFit/>
          </a:bodyPr>
          <a:lstStyle/>
          <a:p>
            <a:r>
              <a:rPr lang="en-US" sz="1400" dirty="0" err="1"/>
              <a:t>Utilising</a:t>
            </a:r>
            <a:r>
              <a:rPr lang="en-US" sz="1400" dirty="0"/>
              <a:t> the uncertainty on the latent embeddings through sampling does not result in improved uncertainty estimates over using the magnitude of likelihood estimate as the confidence, which leaves further room for research into how best to </a:t>
            </a:r>
            <a:r>
              <a:rPr lang="en-US" sz="1400" dirty="0" err="1"/>
              <a:t>utilise</a:t>
            </a:r>
            <a:r>
              <a:rPr lang="en-US" sz="1400" dirty="0"/>
              <a:t> these learnt uncertainty estimates. </a:t>
            </a:r>
          </a:p>
          <a:p>
            <a:endParaRPr lang="en-US" dirty="0"/>
          </a:p>
        </p:txBody>
      </p:sp>
      <p:sp>
        <p:nvSpPr>
          <p:cNvPr id="12" name="TextBox 11">
            <a:extLst>
              <a:ext uri="{FF2B5EF4-FFF2-40B4-BE49-F238E27FC236}">
                <a16:creationId xmlns:a16="http://schemas.microsoft.com/office/drawing/2014/main" id="{B8108EEA-E1EF-EA41-B131-A3BC88FC8B73}"/>
              </a:ext>
            </a:extLst>
          </p:cNvPr>
          <p:cNvSpPr txBox="1"/>
          <p:nvPr/>
        </p:nvSpPr>
        <p:spPr>
          <a:xfrm>
            <a:off x="6431622" y="1378896"/>
            <a:ext cx="4969023" cy="2308324"/>
          </a:xfrm>
          <a:prstGeom prst="rect">
            <a:avLst/>
          </a:prstGeom>
          <a:noFill/>
        </p:spPr>
        <p:txBody>
          <a:bodyPr wrap="square" rtlCol="0">
            <a:spAutoFit/>
          </a:bodyPr>
          <a:lstStyle/>
          <a:p>
            <a:r>
              <a:rPr lang="en-US" sz="1400" dirty="0"/>
              <a:t>We argue there is a lack of methods for quantifying predictive uncertainty in a knowledge graph embedding representation, which can only be </a:t>
            </a:r>
            <a:r>
              <a:rPr lang="en-US" sz="1400" dirty="0" err="1"/>
              <a:t>utilised</a:t>
            </a:r>
            <a:r>
              <a:rPr lang="en-US" sz="1400" dirty="0"/>
              <a:t> using probabilistic modelling, as well as a lack of expressiveness under fixed-point representations. We introduce a framework for creating a family of highly scalable probabilistic models for knowledge graph representation The framework improves model performance under certain conditions, while reducing the parameter search by one hyper-parameter, as the unit Gaussian prior is self- </a:t>
            </a:r>
            <a:r>
              <a:rPr lang="en-US" sz="1400" dirty="0" err="1"/>
              <a:t>regularising</a:t>
            </a:r>
            <a:r>
              <a:rPr lang="en-US" sz="1400" dirty="0"/>
              <a:t>. </a:t>
            </a:r>
          </a:p>
          <a:p>
            <a:endParaRPr lang="en-US" dirty="0"/>
          </a:p>
        </p:txBody>
      </p:sp>
    </p:spTree>
    <p:extLst>
      <p:ext uri="{BB962C8B-B14F-4D97-AF65-F5344CB8AC3E}">
        <p14:creationId xmlns:p14="http://schemas.microsoft.com/office/powerpoint/2010/main" val="49228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Neural Recurrent Structure Search for Knowledge Graph Embedding</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747613"/>
            <a:ext cx="9144000" cy="302559"/>
          </a:xfrm>
        </p:spPr>
        <p:txBody>
          <a:bodyPr>
            <a:normAutofit fontScale="92500" lnSpcReduction="10000"/>
          </a:bodyPr>
          <a:lstStyle/>
          <a:p>
            <a:pPr algn="l"/>
            <a:r>
              <a:rPr lang="en-US" sz="1800" dirty="0"/>
              <a:t>Limitation of Existing Work:</a:t>
            </a:r>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https://arxiv.org/pdf/1911.07132.pdf</a:t>
            </a:r>
            <a:endParaRPr lang="en-US" sz="1200" dirty="0"/>
          </a:p>
          <a:p>
            <a:r>
              <a:rPr lang="en-US" sz="1200" dirty="0"/>
              <a:t>Source:  AAAI 2020</a:t>
            </a:r>
          </a:p>
        </p:txBody>
      </p:sp>
      <p:sp>
        <p:nvSpPr>
          <p:cNvPr id="7" name="TextBox 6">
            <a:extLst>
              <a:ext uri="{FF2B5EF4-FFF2-40B4-BE49-F238E27FC236}">
                <a16:creationId xmlns:a16="http://schemas.microsoft.com/office/drawing/2014/main" id="{1C9DE295-6E07-4C4D-A160-4E6BD38D0CF0}"/>
              </a:ext>
            </a:extLst>
          </p:cNvPr>
          <p:cNvSpPr txBox="1"/>
          <p:nvPr/>
        </p:nvSpPr>
        <p:spPr>
          <a:xfrm>
            <a:off x="1304818" y="4013775"/>
            <a:ext cx="9678868" cy="1877437"/>
          </a:xfrm>
          <a:prstGeom prst="rect">
            <a:avLst/>
          </a:prstGeom>
          <a:noFill/>
        </p:spPr>
        <p:txBody>
          <a:bodyPr wrap="square" rtlCol="0">
            <a:spAutoFit/>
          </a:bodyPr>
          <a:lstStyle/>
          <a:p>
            <a:r>
              <a:rPr lang="en-US" sz="1400" dirty="0"/>
              <a:t>Propose </a:t>
            </a:r>
            <a:r>
              <a:rPr lang="en-US" sz="1400" i="1" dirty="0"/>
              <a:t>S2E </a:t>
            </a:r>
            <a:r>
              <a:rPr lang="en-US" sz="1400" dirty="0"/>
              <a:t>to distill structural information and combine it with semantic information for different KGs as a neural architecture search (NAS) problem. </a:t>
            </a:r>
          </a:p>
          <a:p>
            <a:r>
              <a:rPr lang="en-US" sz="1400" dirty="0"/>
              <a:t>First, analyze the difficulty of using a unified model to solve the distillation problem. </a:t>
            </a:r>
          </a:p>
          <a:p>
            <a:r>
              <a:rPr lang="en-US" sz="1400" dirty="0"/>
              <a:t>Based on it, define the path distiller to recurrently combine structural and semantic information along relational paths, which are sampled to preserve both local topologies and semantics. </a:t>
            </a:r>
          </a:p>
          <a:p>
            <a:r>
              <a:rPr lang="en-US" sz="1400" dirty="0"/>
              <a:t>Then, inspired by the recent success of NAS, design a recurrent network based search space for specific KG tasks, and propose a natural gradient (NG) based search algorithm to update architectures. </a:t>
            </a:r>
          </a:p>
          <a:p>
            <a:endParaRPr lang="en-US" dirty="0"/>
          </a:p>
        </p:txBody>
      </p:sp>
      <p:sp>
        <p:nvSpPr>
          <p:cNvPr id="8" name="TextBox 7">
            <a:extLst>
              <a:ext uri="{FF2B5EF4-FFF2-40B4-BE49-F238E27FC236}">
                <a16:creationId xmlns:a16="http://schemas.microsoft.com/office/drawing/2014/main" id="{219D11DB-0395-A745-935D-9D68E9074B95}"/>
              </a:ext>
            </a:extLst>
          </p:cNvPr>
          <p:cNvSpPr txBox="1"/>
          <p:nvPr/>
        </p:nvSpPr>
        <p:spPr>
          <a:xfrm>
            <a:off x="1208314" y="2253709"/>
            <a:ext cx="8876873" cy="1446550"/>
          </a:xfrm>
          <a:prstGeom prst="rect">
            <a:avLst/>
          </a:prstGeom>
          <a:noFill/>
        </p:spPr>
        <p:txBody>
          <a:bodyPr wrap="square" rtlCol="0">
            <a:spAutoFit/>
          </a:bodyPr>
          <a:lstStyle/>
          <a:p>
            <a:r>
              <a:rPr lang="en-US" sz="1400" dirty="0" err="1"/>
              <a:t>TransE</a:t>
            </a:r>
            <a:r>
              <a:rPr lang="en-US" sz="1400" dirty="0"/>
              <a:t>… , </a:t>
            </a:r>
            <a:r>
              <a:rPr lang="en-US" sz="1400" dirty="0" err="1"/>
              <a:t>ConvE</a:t>
            </a:r>
            <a:r>
              <a:rPr lang="en-US" sz="1400" dirty="0"/>
              <a:t>, </a:t>
            </a:r>
            <a:r>
              <a:rPr lang="en-US" sz="1400" dirty="0" err="1"/>
              <a:t>ComplEx</a:t>
            </a:r>
            <a:r>
              <a:rPr lang="en-US" sz="1400" dirty="0"/>
              <a:t>, </a:t>
            </a:r>
            <a:r>
              <a:rPr lang="en-US" sz="1400" dirty="0" err="1"/>
              <a:t>PTransE</a:t>
            </a:r>
            <a:r>
              <a:rPr lang="en-US" sz="1400" dirty="0"/>
              <a:t>… fail to explore the structural information, but mainly focus on the semantic information. GCN-Align leaves semantic information alone prevents this model from fully capturing properties in KG. RSN focuses more on </a:t>
            </a:r>
            <a:r>
              <a:rPr lang="en-US" sz="1400" i="1" dirty="0"/>
              <a:t>structural information,</a:t>
            </a:r>
            <a:r>
              <a:rPr lang="en-US" sz="1400" dirty="0"/>
              <a:t> along paths and does not adapts well to tasks where semantic information is more important. </a:t>
            </a:r>
          </a:p>
          <a:p>
            <a:r>
              <a:rPr lang="en-US" sz="1400" i="1" dirty="0"/>
              <a:t>  </a:t>
            </a:r>
            <a:endParaRPr lang="en-US" sz="1400" dirty="0"/>
          </a:p>
          <a:p>
            <a:endParaRPr lang="en-US" dirty="0"/>
          </a:p>
        </p:txBody>
      </p:sp>
    </p:spTree>
    <p:extLst>
      <p:ext uri="{BB962C8B-B14F-4D97-AF65-F5344CB8AC3E}">
        <p14:creationId xmlns:p14="http://schemas.microsoft.com/office/powerpoint/2010/main" val="120026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5647792" y="40494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59B9E575-6997-554B-8270-4453AB346508}"/>
              </a:ext>
            </a:extLst>
          </p:cNvPr>
          <p:cNvSpPr txBox="1">
            <a:spLocks/>
          </p:cNvSpPr>
          <p:nvPr/>
        </p:nvSpPr>
        <p:spPr>
          <a:xfrm>
            <a:off x="776800" y="365651"/>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Neural Recurrent Structure Search for Knowledge Graph Embedding</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51D5350E-BE03-4D4A-9CB8-918362DBD8C0}"/>
              </a:ext>
            </a:extLst>
          </p:cNvPr>
          <p:cNvPicPr>
            <a:picLocks noChangeAspect="1"/>
          </p:cNvPicPr>
          <p:nvPr/>
        </p:nvPicPr>
        <p:blipFill>
          <a:blip r:embed="rId2"/>
          <a:stretch>
            <a:fillRect/>
          </a:stretch>
        </p:blipFill>
        <p:spPr>
          <a:xfrm>
            <a:off x="776800" y="1582577"/>
            <a:ext cx="6627585" cy="1912472"/>
          </a:xfrm>
          <a:prstGeom prst="rect">
            <a:avLst/>
          </a:prstGeom>
        </p:spPr>
      </p:pic>
      <p:pic>
        <p:nvPicPr>
          <p:cNvPr id="9" name="Picture 8">
            <a:extLst>
              <a:ext uri="{FF2B5EF4-FFF2-40B4-BE49-F238E27FC236}">
                <a16:creationId xmlns:a16="http://schemas.microsoft.com/office/drawing/2014/main" id="{B89F596B-D9EA-E145-A00D-3D48F030C006}"/>
              </a:ext>
            </a:extLst>
          </p:cNvPr>
          <p:cNvPicPr>
            <a:picLocks noChangeAspect="1"/>
          </p:cNvPicPr>
          <p:nvPr/>
        </p:nvPicPr>
        <p:blipFill>
          <a:blip r:embed="rId3"/>
          <a:stretch>
            <a:fillRect/>
          </a:stretch>
        </p:blipFill>
        <p:spPr>
          <a:xfrm>
            <a:off x="776800" y="3689120"/>
            <a:ext cx="3671910" cy="1392232"/>
          </a:xfrm>
          <a:prstGeom prst="rect">
            <a:avLst/>
          </a:prstGeom>
        </p:spPr>
      </p:pic>
      <p:pic>
        <p:nvPicPr>
          <p:cNvPr id="11" name="Picture 10">
            <a:extLst>
              <a:ext uri="{FF2B5EF4-FFF2-40B4-BE49-F238E27FC236}">
                <a16:creationId xmlns:a16="http://schemas.microsoft.com/office/drawing/2014/main" id="{50933C8E-A280-A543-8EE3-9CF9D85817D1}"/>
              </a:ext>
            </a:extLst>
          </p:cNvPr>
          <p:cNvPicPr>
            <a:picLocks noChangeAspect="1"/>
          </p:cNvPicPr>
          <p:nvPr/>
        </p:nvPicPr>
        <p:blipFill>
          <a:blip r:embed="rId4"/>
          <a:stretch>
            <a:fillRect/>
          </a:stretch>
        </p:blipFill>
        <p:spPr>
          <a:xfrm>
            <a:off x="918925" y="5275423"/>
            <a:ext cx="3387660" cy="1216926"/>
          </a:xfrm>
          <a:prstGeom prst="rect">
            <a:avLst/>
          </a:prstGeom>
        </p:spPr>
      </p:pic>
      <p:sp>
        <p:nvSpPr>
          <p:cNvPr id="12" name="TextBox 11">
            <a:extLst>
              <a:ext uri="{FF2B5EF4-FFF2-40B4-BE49-F238E27FC236}">
                <a16:creationId xmlns:a16="http://schemas.microsoft.com/office/drawing/2014/main" id="{CBE07D95-CBA4-CD49-8E7E-81C8FA355C2D}"/>
              </a:ext>
            </a:extLst>
          </p:cNvPr>
          <p:cNvSpPr txBox="1"/>
          <p:nvPr/>
        </p:nvSpPr>
        <p:spPr>
          <a:xfrm>
            <a:off x="7633699" y="2159801"/>
            <a:ext cx="4101101" cy="1877437"/>
          </a:xfrm>
          <a:prstGeom prst="rect">
            <a:avLst/>
          </a:prstGeom>
          <a:noFill/>
        </p:spPr>
        <p:txBody>
          <a:bodyPr wrap="square" rtlCol="0">
            <a:spAutoFit/>
          </a:bodyPr>
          <a:lstStyle/>
          <a:p>
            <a:r>
              <a:rPr lang="en-US" sz="1400" dirty="0"/>
              <a:t>Proposed an NAS method S2E to search RNN for learning from relational paths, which contains structural and semantic information, in </a:t>
            </a:r>
            <a:r>
              <a:rPr lang="en-US" sz="1400" dirty="0" err="1"/>
              <a:t>KGs.</a:t>
            </a:r>
            <a:r>
              <a:rPr lang="en-US" sz="1400" dirty="0"/>
              <a:t> By designing a specific search space based on human-designed KG embedding models, S2E can adaptively distill structural information and combine with semantic information for different KG tasks. </a:t>
            </a:r>
          </a:p>
          <a:p>
            <a:endParaRPr lang="en-US" dirty="0"/>
          </a:p>
        </p:txBody>
      </p:sp>
    </p:spTree>
    <p:extLst>
      <p:ext uri="{BB962C8B-B14F-4D97-AF65-F5344CB8AC3E}">
        <p14:creationId xmlns:p14="http://schemas.microsoft.com/office/powerpoint/2010/main" val="143198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RSN: Learning to Exploit Long-term Relational Dependencies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8"/>
            <a:ext cx="9144000" cy="477838"/>
          </a:xfrm>
        </p:spPr>
        <p:txBody>
          <a:bodyPr>
            <a:normAutofit/>
          </a:bodyPr>
          <a:lstStyle/>
          <a:p>
            <a:pPr algn="l"/>
            <a:r>
              <a:rPr lang="en-US" sz="1800" dirty="0"/>
              <a:t>Limitation of Existing Work:</a:t>
            </a:r>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984886"/>
            <a:ext cx="7641772" cy="1015663"/>
          </a:xfrm>
          <a:prstGeom prst="rect">
            <a:avLst/>
          </a:prstGeom>
          <a:noFill/>
        </p:spPr>
        <p:txBody>
          <a:bodyPr wrap="square" rtlCol="0">
            <a:spAutoFit/>
          </a:bodyPr>
          <a:lstStyle/>
          <a:p>
            <a:r>
              <a:rPr lang="en-US" dirty="0"/>
              <a:t>Key idea of Approach:</a:t>
            </a:r>
          </a:p>
          <a:p>
            <a:r>
              <a:rPr lang="en-US" sz="1400" dirty="0"/>
              <a:t>RSNs integrate recurrent neural networks with residual learning to efficiently capture the long-term relational dependencies of entities within and between </a:t>
            </a:r>
            <a:r>
              <a:rPr lang="en-US" sz="1400" dirty="0" err="1"/>
              <a:t>KGs.</a:t>
            </a:r>
            <a:r>
              <a:rPr lang="en-US" sz="1400" dirty="0"/>
              <a:t> </a:t>
            </a:r>
            <a:r>
              <a:rPr lang="zh-CN" altLang="en-US" sz="1400" dirty="0"/>
              <a:t> </a:t>
            </a:r>
            <a:r>
              <a:rPr lang="en-US" altLang="zh-CN" sz="1400" dirty="0"/>
              <a:t>It</a:t>
            </a:r>
            <a:r>
              <a:rPr lang="en-US" sz="1400" dirty="0"/>
              <a:t> also design an end-to-end framework to support RSNs on two tasks link prediction and entity alignment.</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http://proceedings.mlr.press/v97/guo19c/guo19c.pdf</a:t>
            </a:r>
            <a:endParaRPr lang="en-US" sz="1200" dirty="0"/>
          </a:p>
          <a:p>
            <a:r>
              <a:rPr lang="en-US" sz="1200" dirty="0"/>
              <a:t>Source: ICML 2019</a:t>
            </a:r>
          </a:p>
        </p:txBody>
      </p:sp>
      <p:sp>
        <p:nvSpPr>
          <p:cNvPr id="8" name="TextBox 7">
            <a:extLst>
              <a:ext uri="{FF2B5EF4-FFF2-40B4-BE49-F238E27FC236}">
                <a16:creationId xmlns:a16="http://schemas.microsoft.com/office/drawing/2014/main" id="{F3F5E5A8-FD2F-1F4A-8DF4-FDEA66914843}"/>
              </a:ext>
            </a:extLst>
          </p:cNvPr>
          <p:cNvSpPr txBox="1"/>
          <p:nvPr/>
        </p:nvSpPr>
        <p:spPr>
          <a:xfrm>
            <a:off x="1208314" y="2538336"/>
            <a:ext cx="10094686" cy="1446550"/>
          </a:xfrm>
          <a:prstGeom prst="rect">
            <a:avLst/>
          </a:prstGeom>
          <a:noFill/>
        </p:spPr>
        <p:txBody>
          <a:bodyPr wrap="square" rtlCol="0">
            <a:spAutoFit/>
          </a:bodyPr>
          <a:lstStyle/>
          <a:p>
            <a:r>
              <a:rPr lang="en-US" sz="1400" dirty="0"/>
              <a:t>For KG embedding, existing methods start with the assumption that similar entities are likely to have similar relational roles. Their primary focus, therefore, lies in learning from relational triples of entities. </a:t>
            </a:r>
          </a:p>
          <a:p>
            <a:r>
              <a:rPr lang="en-US" sz="1400" dirty="0"/>
              <a:t>Triple-level learning has two major limitations: (</a:t>
            </a:r>
            <a:r>
              <a:rPr lang="en-US" sz="1400" dirty="0" err="1"/>
              <a:t>i</a:t>
            </a:r>
            <a:r>
              <a:rPr lang="en-US" sz="1400" dirty="0"/>
              <a:t>) low expressiveness. (ii) inefficient information propagation </a:t>
            </a:r>
          </a:p>
          <a:p>
            <a:endParaRPr lang="en-US" sz="1400" dirty="0"/>
          </a:p>
          <a:p>
            <a:endParaRPr lang="en-US" sz="1400" dirty="0"/>
          </a:p>
          <a:p>
            <a:endParaRPr lang="en-US" dirty="0"/>
          </a:p>
        </p:txBody>
      </p:sp>
    </p:spTree>
    <p:extLst>
      <p:ext uri="{BB962C8B-B14F-4D97-AF65-F5344CB8AC3E}">
        <p14:creationId xmlns:p14="http://schemas.microsoft.com/office/powerpoint/2010/main" val="2182123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9435285" y="1339333"/>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839344" y="5401808"/>
            <a:ext cx="2438400" cy="369332"/>
          </a:xfrm>
          <a:prstGeom prst="rect">
            <a:avLst/>
          </a:prstGeom>
          <a:noFill/>
        </p:spPr>
        <p:txBody>
          <a:bodyPr wrap="square" rtlCol="0">
            <a:spAutoFit/>
          </a:bodyPr>
          <a:lstStyle/>
          <a:p>
            <a:r>
              <a:rPr lang="en-US" dirty="0"/>
              <a:t>Limitations:</a:t>
            </a:r>
          </a:p>
        </p:txBody>
      </p:sp>
      <p:sp>
        <p:nvSpPr>
          <p:cNvPr id="10" name="Title 1">
            <a:extLst>
              <a:ext uri="{FF2B5EF4-FFF2-40B4-BE49-F238E27FC236}">
                <a16:creationId xmlns:a16="http://schemas.microsoft.com/office/drawing/2014/main" id="{F21C18DA-F57C-4246-A628-1F0FAC0592C8}"/>
              </a:ext>
            </a:extLst>
          </p:cNvPr>
          <p:cNvSpPr txBox="1">
            <a:spLocks/>
          </p:cNvSpPr>
          <p:nvPr/>
        </p:nvSpPr>
        <p:spPr>
          <a:xfrm>
            <a:off x="776800" y="692556"/>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RSN: Learning to Exploit Long-term Relational Dependencies in Knowledge Graphs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39E16B3F-5918-5A47-B1F8-439D598A8449}"/>
              </a:ext>
            </a:extLst>
          </p:cNvPr>
          <p:cNvPicPr>
            <a:picLocks noChangeAspect="1"/>
          </p:cNvPicPr>
          <p:nvPr/>
        </p:nvPicPr>
        <p:blipFill>
          <a:blip r:embed="rId2"/>
          <a:stretch>
            <a:fillRect/>
          </a:stretch>
        </p:blipFill>
        <p:spPr>
          <a:xfrm>
            <a:off x="776801" y="1671031"/>
            <a:ext cx="5001886" cy="3662970"/>
          </a:xfrm>
          <a:prstGeom prst="rect">
            <a:avLst/>
          </a:prstGeom>
        </p:spPr>
      </p:pic>
      <p:pic>
        <p:nvPicPr>
          <p:cNvPr id="14" name="Picture 13">
            <a:extLst>
              <a:ext uri="{FF2B5EF4-FFF2-40B4-BE49-F238E27FC236}">
                <a16:creationId xmlns:a16="http://schemas.microsoft.com/office/drawing/2014/main" id="{DD8E001F-B0EC-3048-8F75-0770EB1F5BBD}"/>
              </a:ext>
            </a:extLst>
          </p:cNvPr>
          <p:cNvPicPr>
            <a:picLocks noChangeAspect="1"/>
          </p:cNvPicPr>
          <p:nvPr/>
        </p:nvPicPr>
        <p:blipFill>
          <a:blip r:embed="rId3"/>
          <a:stretch>
            <a:fillRect/>
          </a:stretch>
        </p:blipFill>
        <p:spPr>
          <a:xfrm>
            <a:off x="6096000" y="1683722"/>
            <a:ext cx="3081224" cy="3650279"/>
          </a:xfrm>
          <a:prstGeom prst="rect">
            <a:avLst/>
          </a:prstGeom>
        </p:spPr>
      </p:pic>
      <p:sp>
        <p:nvSpPr>
          <p:cNvPr id="15" name="TextBox 14">
            <a:extLst>
              <a:ext uri="{FF2B5EF4-FFF2-40B4-BE49-F238E27FC236}">
                <a16:creationId xmlns:a16="http://schemas.microsoft.com/office/drawing/2014/main" id="{F2CDE0BF-E8AA-604B-946E-C9A8CC0ACDD1}"/>
              </a:ext>
            </a:extLst>
          </p:cNvPr>
          <p:cNvSpPr txBox="1"/>
          <p:nvPr/>
        </p:nvSpPr>
        <p:spPr>
          <a:xfrm>
            <a:off x="9690100" y="2095500"/>
            <a:ext cx="1866900" cy="3385542"/>
          </a:xfrm>
          <a:prstGeom prst="rect">
            <a:avLst/>
          </a:prstGeom>
          <a:noFill/>
        </p:spPr>
        <p:txBody>
          <a:bodyPr wrap="square" rtlCol="0">
            <a:spAutoFit/>
          </a:bodyPr>
          <a:lstStyle/>
          <a:p>
            <a:r>
              <a:rPr lang="en-US" sz="1400" dirty="0"/>
              <a:t>Studied the path-level KG embedding learning and proposed RSNs to remedy the problems of using sequence models to learn relational paths. Presented an end-to-end framework, which uses the biased random walks to sample desired paths and models them with RSNs. </a:t>
            </a:r>
          </a:p>
          <a:p>
            <a:endParaRPr lang="en-US" dirty="0"/>
          </a:p>
        </p:txBody>
      </p:sp>
      <p:sp>
        <p:nvSpPr>
          <p:cNvPr id="16" name="TextBox 15">
            <a:extLst>
              <a:ext uri="{FF2B5EF4-FFF2-40B4-BE49-F238E27FC236}">
                <a16:creationId xmlns:a16="http://schemas.microsoft.com/office/drawing/2014/main" id="{93300981-0695-214D-9F45-6DAE06D73303}"/>
              </a:ext>
            </a:extLst>
          </p:cNvPr>
          <p:cNvSpPr txBox="1"/>
          <p:nvPr/>
        </p:nvSpPr>
        <p:spPr>
          <a:xfrm>
            <a:off x="839344" y="5943600"/>
            <a:ext cx="10717656" cy="923330"/>
          </a:xfrm>
          <a:prstGeom prst="rect">
            <a:avLst/>
          </a:prstGeom>
          <a:noFill/>
        </p:spPr>
        <p:txBody>
          <a:bodyPr wrap="square" rtlCol="0">
            <a:spAutoFit/>
          </a:bodyPr>
          <a:lstStyle/>
          <a:p>
            <a:r>
              <a:rPr lang="en-US" dirty="0"/>
              <a:t>Focus more on the graph </a:t>
            </a:r>
            <a:r>
              <a:rPr lang="en-US" i="1" dirty="0">
                <a:solidFill>
                  <a:srgbClr val="C00000"/>
                </a:solidFill>
              </a:rPr>
              <a:t>structural information</a:t>
            </a:r>
            <a:r>
              <a:rPr lang="en-US" i="1" dirty="0"/>
              <a:t>;</a:t>
            </a:r>
            <a:r>
              <a:rPr lang="en-US" dirty="0"/>
              <a:t> future work includes studying a unified sequence model to learn KG embeddings using both relational paths and </a:t>
            </a:r>
            <a:r>
              <a:rPr lang="en-US" i="1" dirty="0">
                <a:solidFill>
                  <a:srgbClr val="C00000"/>
                </a:solidFill>
              </a:rPr>
              <a:t>textual information</a:t>
            </a:r>
            <a:r>
              <a:rPr lang="en-US" dirty="0"/>
              <a:t>. </a:t>
            </a:r>
          </a:p>
          <a:p>
            <a:endParaRPr lang="en-US" dirty="0"/>
          </a:p>
        </p:txBody>
      </p:sp>
    </p:spTree>
    <p:extLst>
      <p:ext uri="{BB962C8B-B14F-4D97-AF65-F5344CB8AC3E}">
        <p14:creationId xmlns:p14="http://schemas.microsoft.com/office/powerpoint/2010/main" val="64181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fontScale="90000"/>
          </a:bodyPr>
          <a:lstStyle/>
          <a:p>
            <a:pPr algn="l"/>
            <a:r>
              <a:rPr lang="en-US" sz="1600" b="1" dirty="0" err="1">
                <a:latin typeface="+mn-lt"/>
                <a:ea typeface="+mn-ea"/>
                <a:cs typeface="+mn-cs"/>
              </a:rPr>
              <a:t>CapsE</a:t>
            </a:r>
            <a:r>
              <a:rPr lang="en-US" sz="1600" b="1" dirty="0">
                <a:latin typeface="+mn-lt"/>
                <a:ea typeface="+mn-ea"/>
                <a:cs typeface="+mn-cs"/>
              </a:rPr>
              <a:t>: A Capsule Network-based Embedding Model for Knowledge Graph Completion and Search Personalization.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106714" y="1617428"/>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877437"/>
          </a:xfrm>
          <a:prstGeom prst="rect">
            <a:avLst/>
          </a:prstGeom>
          <a:noFill/>
        </p:spPr>
        <p:txBody>
          <a:bodyPr wrap="square" rtlCol="0">
            <a:spAutoFit/>
          </a:bodyPr>
          <a:lstStyle/>
          <a:p>
            <a:r>
              <a:rPr lang="en-US" dirty="0"/>
              <a:t>Key idea of Approach:</a:t>
            </a:r>
          </a:p>
          <a:p>
            <a:r>
              <a:rPr lang="en-US" sz="1400" dirty="0" err="1"/>
              <a:t>CapsE</a:t>
            </a:r>
            <a:r>
              <a:rPr lang="en-US" sz="1400" dirty="0"/>
              <a:t> represents each triple as a 3-column matrix where each column vector represents the embedding of an element in the triple. This 3-column matrix is then fed to a convolution layer where multiple filters are operated to generate different feature maps. These feature maps are reconstructed into corresponding capsules which are then routed to another capsule to produce a continuous vector. The length of this vector is used to measure the plausibility score of the triple. </a:t>
            </a:r>
          </a:p>
          <a:p>
            <a:r>
              <a:rPr lang="en-US" sz="1400" dirty="0"/>
              <a:t>The high-level hypothesis is that each capsule accounts for capture variants of a relation-specific attribute of the entities. </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https://www.aclweb.org/anthology/N19-1226</a:t>
            </a:r>
            <a:endParaRPr lang="en-US" sz="1200" dirty="0"/>
          </a:p>
          <a:p>
            <a:r>
              <a:rPr lang="en-US" sz="1200" dirty="0"/>
              <a:t>Source: NAACL-HIT 2019</a:t>
            </a:r>
          </a:p>
        </p:txBody>
      </p:sp>
      <p:sp>
        <p:nvSpPr>
          <p:cNvPr id="7" name="TextBox 6">
            <a:extLst>
              <a:ext uri="{FF2B5EF4-FFF2-40B4-BE49-F238E27FC236}">
                <a16:creationId xmlns:a16="http://schemas.microsoft.com/office/drawing/2014/main" id="{994B0D59-9230-6D43-AA17-7B522DD83498}"/>
              </a:ext>
            </a:extLst>
          </p:cNvPr>
          <p:cNvSpPr txBox="1"/>
          <p:nvPr/>
        </p:nvSpPr>
        <p:spPr>
          <a:xfrm>
            <a:off x="1157514" y="2036015"/>
            <a:ext cx="9446986" cy="1661993"/>
          </a:xfrm>
          <a:prstGeom prst="rect">
            <a:avLst/>
          </a:prstGeom>
          <a:noFill/>
        </p:spPr>
        <p:txBody>
          <a:bodyPr wrap="square" rtlCol="0">
            <a:spAutoFit/>
          </a:bodyPr>
          <a:lstStyle/>
          <a:p>
            <a:r>
              <a:rPr lang="en-US" sz="1400" dirty="0"/>
              <a:t>Conventional embedding models, such as </a:t>
            </a:r>
            <a:r>
              <a:rPr lang="en-US" sz="1400" dirty="0" err="1"/>
              <a:t>TransE</a:t>
            </a:r>
            <a:r>
              <a:rPr lang="en-US" sz="1400" dirty="0"/>
              <a:t> (</a:t>
            </a:r>
            <a:r>
              <a:rPr lang="en-US" sz="1400" dirty="0" err="1"/>
              <a:t>Bordes</a:t>
            </a:r>
            <a:r>
              <a:rPr lang="en-US" sz="1400" dirty="0"/>
              <a:t> et al., 2013), DISTMULT (Yang et al., 2015) and </a:t>
            </a:r>
            <a:r>
              <a:rPr lang="en-US" sz="1400" dirty="0" err="1"/>
              <a:t>ComplEx</a:t>
            </a:r>
            <a:r>
              <a:rPr lang="en-US" sz="1400" dirty="0"/>
              <a:t> (</a:t>
            </a:r>
            <a:r>
              <a:rPr lang="en-US" sz="1400" dirty="0" err="1"/>
              <a:t>Trouillon</a:t>
            </a:r>
            <a:r>
              <a:rPr lang="en-US" sz="1400" dirty="0"/>
              <a:t> et al., 2016), use addition, subtraction or simple multiplication operators, thus only capture the linear relationships between entities. </a:t>
            </a:r>
          </a:p>
          <a:p>
            <a:r>
              <a:rPr lang="en-US" sz="1400" dirty="0"/>
              <a:t>Most of KG embedding models are constructed to modeling entries at the same dimension of the given triple, where presumably each dimension captures some relation-specific attribute of entities. None of the existing models has a “deep” architecture for modeling the entries in a triple at the same dimension. </a:t>
            </a:r>
          </a:p>
          <a:p>
            <a:endParaRPr lang="en-US" dirty="0"/>
          </a:p>
        </p:txBody>
      </p:sp>
    </p:spTree>
    <p:extLst>
      <p:ext uri="{BB962C8B-B14F-4D97-AF65-F5344CB8AC3E}">
        <p14:creationId xmlns:p14="http://schemas.microsoft.com/office/powerpoint/2010/main" val="426729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FF50C2B1-DFD6-E341-9FEE-214E5775D5D0}"/>
              </a:ext>
            </a:extLst>
          </p:cNvPr>
          <p:cNvSpPr txBox="1">
            <a:spLocks/>
          </p:cNvSpPr>
          <p:nvPr/>
        </p:nvSpPr>
        <p:spPr>
          <a:xfrm>
            <a:off x="776800" y="638629"/>
            <a:ext cx="9144000" cy="47783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CapsE: A Capsule Network-based Embedding Model for Knowledge Graph Completion and Search Personalization.</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2174362D-CAB8-7C4E-9F25-A11A126C3858}"/>
              </a:ext>
            </a:extLst>
          </p:cNvPr>
          <p:cNvPicPr>
            <a:picLocks noChangeAspect="1"/>
          </p:cNvPicPr>
          <p:nvPr/>
        </p:nvPicPr>
        <p:blipFill>
          <a:blip r:embed="rId2"/>
          <a:stretch>
            <a:fillRect/>
          </a:stretch>
        </p:blipFill>
        <p:spPr>
          <a:xfrm>
            <a:off x="321500" y="2094290"/>
            <a:ext cx="7312199" cy="3198572"/>
          </a:xfrm>
          <a:prstGeom prst="rect">
            <a:avLst/>
          </a:prstGeom>
        </p:spPr>
      </p:pic>
    </p:spTree>
    <p:extLst>
      <p:ext uri="{BB962C8B-B14F-4D97-AF65-F5344CB8AC3E}">
        <p14:creationId xmlns:p14="http://schemas.microsoft.com/office/powerpoint/2010/main" val="358766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CaRe</a:t>
            </a:r>
            <a:r>
              <a:rPr lang="en-US" sz="1600" b="1" dirty="0">
                <a:latin typeface="+mn-lt"/>
                <a:ea typeface="+mn-ea"/>
                <a:cs typeface="+mn-cs"/>
              </a:rPr>
              <a:t>: Open Knowledge Graph Embeddings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CaRe</a:t>
            </a:r>
            <a:r>
              <a:rPr lang="en-US" sz="1400" dirty="0"/>
              <a:t> focuses on canonicalization of </a:t>
            </a:r>
            <a:r>
              <a:rPr lang="en-US" sz="1400" dirty="0" err="1"/>
              <a:t>OpenKGs</a:t>
            </a:r>
            <a:r>
              <a:rPr lang="en-US" sz="1400" dirty="0"/>
              <a:t>. The model infuses canonicalization in-formation combined with the neighborhood graph structure to learn rich representations of NPs. And it captures the semantic similarity of RPs.</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http://talukdar.net/papers/CaRe_EMNLP2019.pdf</a:t>
            </a:r>
            <a:endParaRPr lang="en-US" sz="1200" dirty="0"/>
          </a:p>
          <a:p>
            <a:r>
              <a:rPr lang="en-US" sz="1200" dirty="0"/>
              <a:t>Source: EMNLP-IJCNLP 2019</a:t>
            </a:r>
          </a:p>
        </p:txBody>
      </p:sp>
    </p:spTree>
    <p:extLst>
      <p:ext uri="{BB962C8B-B14F-4D97-AF65-F5344CB8AC3E}">
        <p14:creationId xmlns:p14="http://schemas.microsoft.com/office/powerpoint/2010/main" val="131758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CrossE</a:t>
            </a:r>
            <a:r>
              <a:rPr lang="en-US" sz="1600" b="1" dirty="0">
                <a:latin typeface="+mn-lt"/>
                <a:ea typeface="+mn-ea"/>
                <a:cs typeface="+mn-cs"/>
              </a:rPr>
              <a:t>: Interaction Embeddings for Prediction and Explanation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CrossE</a:t>
            </a:r>
            <a:r>
              <a:rPr lang="en-US" sz="1400" dirty="0"/>
              <a:t>, a novel knowledge graph embedding which explicitly simulates crossover interactions. It not only learns one general embedding for each entity and relation as most previous methods do, but also generates multiple triple specific embeddings for both of them, named interaction embeddings.</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https://arxiv.org/pdf/1903.04750.pdf</a:t>
            </a:r>
            <a:endParaRPr lang="en-US" sz="1200" dirty="0"/>
          </a:p>
          <a:p>
            <a:r>
              <a:rPr lang="en-US" sz="1200" dirty="0"/>
              <a:t>Source: EMNLP-IJCNLP 2019</a:t>
            </a:r>
          </a:p>
        </p:txBody>
      </p:sp>
    </p:spTree>
    <p:extLst>
      <p:ext uri="{BB962C8B-B14F-4D97-AF65-F5344CB8AC3E}">
        <p14:creationId xmlns:p14="http://schemas.microsoft.com/office/powerpoint/2010/main" val="2977436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TuckER</a:t>
            </a:r>
            <a:r>
              <a:rPr lang="en-US" sz="1600" b="1" dirty="0">
                <a:latin typeface="+mn-lt"/>
                <a:ea typeface="+mn-ea"/>
                <a:cs typeface="+mn-cs"/>
              </a:rPr>
              <a:t>: Tensor Factorization for Knowledge Graph Completion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446550"/>
          </a:xfrm>
          <a:prstGeom prst="rect">
            <a:avLst/>
          </a:prstGeom>
          <a:noFill/>
        </p:spPr>
        <p:txBody>
          <a:bodyPr wrap="square" rtlCol="0">
            <a:spAutoFit/>
          </a:bodyPr>
          <a:lstStyle/>
          <a:p>
            <a:r>
              <a:rPr lang="en-US" dirty="0"/>
              <a:t>Key idea of Approach:</a:t>
            </a:r>
          </a:p>
          <a:p>
            <a:r>
              <a:rPr lang="en-US" sz="1400" dirty="0" err="1"/>
              <a:t>TuckER</a:t>
            </a:r>
            <a:r>
              <a:rPr lang="en-US" sz="1400" dirty="0"/>
              <a:t> is a relatively simple but powerful linear model based on Tucker decomposition of the binary tensor representation of knowledge graph triples. </a:t>
            </a:r>
            <a:r>
              <a:rPr lang="en-US" sz="1400" dirty="0" err="1"/>
              <a:t>TuckER</a:t>
            </a:r>
            <a:r>
              <a:rPr lang="en-US" sz="1400" dirty="0"/>
              <a:t> is a fully expressive model, deriving the bound on its entity and relation embedding dimensionality for full expressiveness which is several orders of magnitude smaller than the bound of previous models </a:t>
            </a:r>
            <a:r>
              <a:rPr lang="en-US" sz="1400" dirty="0" err="1"/>
              <a:t>ComplEx</a:t>
            </a:r>
            <a:r>
              <a:rPr lang="en-US" sz="1400" dirty="0"/>
              <a:t> and </a:t>
            </a:r>
            <a:r>
              <a:rPr lang="en-US" sz="1400" dirty="0" err="1"/>
              <a:t>SimplE</a:t>
            </a:r>
            <a:r>
              <a:rPr lang="en-US" sz="1400" dirty="0"/>
              <a:t>. Besides, </a:t>
            </a:r>
            <a:r>
              <a:rPr lang="en-US" sz="1400" dirty="0" err="1"/>
              <a:t>TuckER</a:t>
            </a:r>
            <a:r>
              <a:rPr lang="en-US" sz="1400" dirty="0"/>
              <a:t> achieves the state-of-the-art performance.</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https://arxiv.org/pdf/1901.09590.pdf</a:t>
            </a:r>
            <a:endParaRPr lang="en-US" sz="1200" dirty="0"/>
          </a:p>
          <a:p>
            <a:r>
              <a:rPr lang="en-US" sz="1200" dirty="0"/>
              <a:t>Source:  2019</a:t>
            </a:r>
          </a:p>
        </p:txBody>
      </p:sp>
    </p:spTree>
    <p:extLst>
      <p:ext uri="{BB962C8B-B14F-4D97-AF65-F5344CB8AC3E}">
        <p14:creationId xmlns:p14="http://schemas.microsoft.com/office/powerpoint/2010/main" val="422186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344557" y="1110248"/>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8269357" y="776291"/>
            <a:ext cx="2688772" cy="369332"/>
          </a:xfrm>
          <a:prstGeom prst="rect">
            <a:avLst/>
          </a:prstGeom>
          <a:noFill/>
        </p:spPr>
        <p:txBody>
          <a:bodyPr wrap="square" rtlCol="0">
            <a:spAutoFit/>
          </a:bodyPr>
          <a:lstStyle/>
          <a:p>
            <a:r>
              <a:rPr lang="en-US" dirty="0"/>
              <a:t>Contributions:</a:t>
            </a:r>
          </a:p>
        </p:txBody>
      </p:sp>
      <p:sp>
        <p:nvSpPr>
          <p:cNvPr id="6" name="TextBox 5">
            <a:extLst>
              <a:ext uri="{FF2B5EF4-FFF2-40B4-BE49-F238E27FC236}">
                <a16:creationId xmlns:a16="http://schemas.microsoft.com/office/drawing/2014/main" id="{2BCBD42A-B05A-774D-A7A8-61F4B02E0D07}"/>
              </a:ext>
            </a:extLst>
          </p:cNvPr>
          <p:cNvSpPr txBox="1"/>
          <p:nvPr/>
        </p:nvSpPr>
        <p:spPr>
          <a:xfrm>
            <a:off x="8269357" y="3644388"/>
            <a:ext cx="2438400" cy="369332"/>
          </a:xfrm>
          <a:prstGeom prst="rect">
            <a:avLst/>
          </a:prstGeom>
          <a:noFill/>
        </p:spPr>
        <p:txBody>
          <a:bodyPr wrap="square" rtlCol="0">
            <a:spAutoFit/>
          </a:bodyPr>
          <a:lstStyle/>
          <a:p>
            <a:r>
              <a:rPr lang="en-US" dirty="0"/>
              <a:t>Limitations:</a:t>
            </a:r>
          </a:p>
        </p:txBody>
      </p:sp>
      <p:sp>
        <p:nvSpPr>
          <p:cNvPr id="8" name="TextBox 7">
            <a:extLst>
              <a:ext uri="{FF2B5EF4-FFF2-40B4-BE49-F238E27FC236}">
                <a16:creationId xmlns:a16="http://schemas.microsoft.com/office/drawing/2014/main" id="{39207EE4-159C-7D49-8157-0AB93CB78946}"/>
              </a:ext>
            </a:extLst>
          </p:cNvPr>
          <p:cNvSpPr txBox="1"/>
          <p:nvPr/>
        </p:nvSpPr>
        <p:spPr>
          <a:xfrm>
            <a:off x="7951149" y="1459287"/>
            <a:ext cx="385653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novel attention-based feature embedding that captures both entity </a:t>
            </a:r>
            <a:r>
              <a:rPr lang="en-US"/>
              <a:t>and relation </a:t>
            </a:r>
            <a:r>
              <a:rPr lang="en-US" dirty="0"/>
              <a:t>features in any given </a:t>
            </a:r>
            <a:r>
              <a:rPr lang="en-US"/>
              <a:t>entity’s neighborhood</a:t>
            </a:r>
            <a:r>
              <a:rPr lang="en-US" dirty="0"/>
              <a:t>. </a:t>
            </a:r>
          </a:p>
          <a:p>
            <a:pPr marL="285750" indent="-285750">
              <a:buFont typeface="Arial" panose="020B0604020202020204" pitchFamily="34" charset="0"/>
              <a:buChar char="•"/>
            </a:pPr>
            <a:r>
              <a:rPr lang="en-US" dirty="0"/>
              <a:t>Encapsulate relation clusters and multi-hop relations in this model. </a:t>
            </a:r>
          </a:p>
        </p:txBody>
      </p:sp>
      <p:sp>
        <p:nvSpPr>
          <p:cNvPr id="9" name="TextBox 8">
            <a:extLst>
              <a:ext uri="{FF2B5EF4-FFF2-40B4-BE49-F238E27FC236}">
                <a16:creationId xmlns:a16="http://schemas.microsoft.com/office/drawing/2014/main" id="{D5FB3313-9F94-EE40-919E-76CF16311EEA}"/>
              </a:ext>
            </a:extLst>
          </p:cNvPr>
          <p:cNvSpPr txBox="1"/>
          <p:nvPr/>
        </p:nvSpPr>
        <p:spPr>
          <a:xfrm>
            <a:off x="8269357" y="4253948"/>
            <a:ext cx="3339547" cy="2031325"/>
          </a:xfrm>
          <a:prstGeom prst="rect">
            <a:avLst/>
          </a:prstGeom>
          <a:noFill/>
        </p:spPr>
        <p:txBody>
          <a:bodyPr wrap="square" rtlCol="0">
            <a:spAutoFit/>
          </a:bodyPr>
          <a:lstStyle/>
          <a:p>
            <a:r>
              <a:rPr lang="en-US" dirty="0"/>
              <a:t>Future work is to extend the method to better perform on hierarchical graphs and capture higher-order relations between entities (like motifs) in this graph attention model. </a:t>
            </a:r>
          </a:p>
          <a:p>
            <a:endParaRPr lang="en-US" dirty="0"/>
          </a:p>
        </p:txBody>
      </p:sp>
      <p:pic>
        <p:nvPicPr>
          <p:cNvPr id="11" name="Picture 10">
            <a:extLst>
              <a:ext uri="{FF2B5EF4-FFF2-40B4-BE49-F238E27FC236}">
                <a16:creationId xmlns:a16="http://schemas.microsoft.com/office/drawing/2014/main" id="{E3A54005-722D-7243-AA4E-959D225F05B5}"/>
              </a:ext>
            </a:extLst>
          </p:cNvPr>
          <p:cNvPicPr>
            <a:picLocks noChangeAspect="1"/>
          </p:cNvPicPr>
          <p:nvPr/>
        </p:nvPicPr>
        <p:blipFill>
          <a:blip r:embed="rId2"/>
          <a:stretch>
            <a:fillRect/>
          </a:stretch>
        </p:blipFill>
        <p:spPr>
          <a:xfrm>
            <a:off x="293834" y="3843130"/>
            <a:ext cx="7607300" cy="2298700"/>
          </a:xfrm>
          <a:prstGeom prst="rect">
            <a:avLst/>
          </a:prstGeom>
        </p:spPr>
      </p:pic>
      <p:pic>
        <p:nvPicPr>
          <p:cNvPr id="13" name="Picture 12">
            <a:extLst>
              <a:ext uri="{FF2B5EF4-FFF2-40B4-BE49-F238E27FC236}">
                <a16:creationId xmlns:a16="http://schemas.microsoft.com/office/drawing/2014/main" id="{46076DB1-9661-0545-82C6-E4F10B247072}"/>
              </a:ext>
            </a:extLst>
          </p:cNvPr>
          <p:cNvPicPr>
            <a:picLocks noChangeAspect="1"/>
          </p:cNvPicPr>
          <p:nvPr/>
        </p:nvPicPr>
        <p:blipFill>
          <a:blip r:embed="rId3"/>
          <a:stretch>
            <a:fillRect/>
          </a:stretch>
        </p:blipFill>
        <p:spPr>
          <a:xfrm>
            <a:off x="201544" y="1444489"/>
            <a:ext cx="7442200" cy="2260600"/>
          </a:xfrm>
          <a:prstGeom prst="rect">
            <a:avLst/>
          </a:prstGeom>
        </p:spPr>
      </p:pic>
      <p:sp>
        <p:nvSpPr>
          <p:cNvPr id="10" name="Title 1">
            <a:extLst>
              <a:ext uri="{FF2B5EF4-FFF2-40B4-BE49-F238E27FC236}">
                <a16:creationId xmlns:a16="http://schemas.microsoft.com/office/drawing/2014/main" id="{1D90F14A-F381-8243-A5DE-D6C095172656}"/>
              </a:ext>
            </a:extLst>
          </p:cNvPr>
          <p:cNvSpPr txBox="1">
            <a:spLocks/>
          </p:cNvSpPr>
          <p:nvPr/>
        </p:nvSpPr>
        <p:spPr>
          <a:xfrm>
            <a:off x="344557" y="417259"/>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Learning Attention-based Embeddings for Relation Prediction in Knowledge Graphs</a:t>
            </a:r>
            <a:endParaRPr lang="en-US" sz="1600" b="1" dirty="0">
              <a:latin typeface="+mn-lt"/>
              <a:ea typeface="+mn-ea"/>
              <a:cs typeface="+mn-cs"/>
            </a:endParaRPr>
          </a:p>
        </p:txBody>
      </p:sp>
    </p:spTree>
    <p:extLst>
      <p:ext uri="{BB962C8B-B14F-4D97-AF65-F5344CB8AC3E}">
        <p14:creationId xmlns:p14="http://schemas.microsoft.com/office/powerpoint/2010/main" val="411000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RotatE</a:t>
            </a:r>
            <a:r>
              <a:rPr lang="en-US" sz="1600" b="1" dirty="0">
                <a:latin typeface="+mn-lt"/>
                <a:ea typeface="+mn-ea"/>
                <a:cs typeface="+mn-cs"/>
              </a:rPr>
              <a:t>: Knowledge Graph Embedding by Relational Rotation in Complex Space.</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RotatE</a:t>
            </a:r>
            <a:r>
              <a:rPr lang="en-US" sz="1400" dirty="0"/>
              <a:t> infers various relation patterns including: symmetry/</a:t>
            </a:r>
            <a:r>
              <a:rPr lang="en-US" sz="1400" dirty="0" err="1"/>
              <a:t>antisymmetry</a:t>
            </a:r>
            <a:r>
              <a:rPr lang="en-US" sz="1400" dirty="0"/>
              <a:t>, inversion, and composition. Specifically, the </a:t>
            </a:r>
            <a:r>
              <a:rPr lang="en-US" sz="1400" dirty="0" err="1"/>
              <a:t>RotatE</a:t>
            </a:r>
            <a:r>
              <a:rPr lang="en-US" sz="1400" dirty="0"/>
              <a:t> model defines each relation as a rotation from the source entity to the target entity in the complex vector space.</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https://openreview.net/pdf?id=HkgEQnRqYQ</a:t>
            </a:r>
            <a:endParaRPr lang="en-US" sz="1200" dirty="0"/>
          </a:p>
          <a:p>
            <a:r>
              <a:rPr lang="en-US" sz="1200" dirty="0"/>
              <a:t>Source: ICLR 2019</a:t>
            </a:r>
          </a:p>
        </p:txBody>
      </p:sp>
      <p:sp>
        <p:nvSpPr>
          <p:cNvPr id="7" name="TextBox 6">
            <a:extLst>
              <a:ext uri="{FF2B5EF4-FFF2-40B4-BE49-F238E27FC236}">
                <a16:creationId xmlns:a16="http://schemas.microsoft.com/office/drawing/2014/main" id="{E6D3D0C2-2081-FE46-881B-60D9D417E170}"/>
              </a:ext>
            </a:extLst>
          </p:cNvPr>
          <p:cNvSpPr txBox="1"/>
          <p:nvPr/>
        </p:nvSpPr>
        <p:spPr>
          <a:xfrm>
            <a:off x="8455631" y="930729"/>
            <a:ext cx="3462391" cy="2031325"/>
          </a:xfrm>
          <a:prstGeom prst="rect">
            <a:avLst/>
          </a:prstGeom>
          <a:noFill/>
        </p:spPr>
        <p:txBody>
          <a:bodyPr wrap="square" rtlCol="0">
            <a:spAutoFit/>
          </a:bodyPr>
          <a:lstStyle/>
          <a:p>
            <a:r>
              <a:rPr lang="en-US" i="1" dirty="0" err="1"/>
              <a:t>RotatE</a:t>
            </a:r>
            <a:r>
              <a:rPr lang="en-US" i="1" dirty="0"/>
              <a:t> </a:t>
            </a:r>
            <a:r>
              <a:rPr lang="en-US" dirty="0"/>
              <a:t>is limited to 2-D rotations and thus has limited modeling capacity. In addition, </a:t>
            </a:r>
            <a:r>
              <a:rPr lang="en-US" i="1" dirty="0" err="1"/>
              <a:t>RotatE</a:t>
            </a:r>
            <a:r>
              <a:rPr lang="en-US" i="1" dirty="0"/>
              <a:t> </a:t>
            </a:r>
            <a:r>
              <a:rPr lang="en-US" dirty="0"/>
              <a:t>does not consider graph context, which is helpful in handling 1-to-N, N-to-1, and N-to-N relation prediction. </a:t>
            </a:r>
          </a:p>
          <a:p>
            <a:endParaRPr lang="en-US" dirty="0"/>
          </a:p>
        </p:txBody>
      </p:sp>
    </p:spTree>
    <p:extLst>
      <p:ext uri="{BB962C8B-B14F-4D97-AF65-F5344CB8AC3E}">
        <p14:creationId xmlns:p14="http://schemas.microsoft.com/office/powerpoint/2010/main" val="99299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dirty="0" err="1">
                <a:latin typeface="+mn-lt"/>
                <a:ea typeface="+mn-ea"/>
                <a:cs typeface="+mn-cs"/>
              </a:rPr>
              <a:t>InteractE</a:t>
            </a:r>
            <a:r>
              <a:rPr lang="en-US" sz="1600" dirty="0">
                <a:latin typeface="+mn-lt"/>
                <a:ea typeface="+mn-ea"/>
                <a:cs typeface="+mn-cs"/>
              </a:rPr>
              <a:t>: Improving Convolution-based Knowledge Graph Embeddings by Increasing Feature Interactions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2686145"/>
            <a:ext cx="7641772" cy="3139321"/>
          </a:xfrm>
          <a:prstGeom prst="rect">
            <a:avLst/>
          </a:prstGeom>
          <a:noFill/>
        </p:spPr>
        <p:txBody>
          <a:bodyPr wrap="square" rtlCol="0">
            <a:spAutoFit/>
          </a:bodyPr>
          <a:lstStyle/>
          <a:p>
            <a:r>
              <a:rPr lang="en-US" sz="1400" dirty="0"/>
              <a:t>Key idea of Approach:</a:t>
            </a:r>
          </a:p>
          <a:p>
            <a:r>
              <a:rPr lang="en-US" sz="1400" dirty="0"/>
              <a:t>We propose </a:t>
            </a:r>
            <a:r>
              <a:rPr lang="en-US" sz="1400" dirty="0" err="1"/>
              <a:t>InteractE</a:t>
            </a:r>
            <a:r>
              <a:rPr lang="en-US" sz="1400" dirty="0"/>
              <a:t>, a method that augments the ex- </a:t>
            </a:r>
            <a:r>
              <a:rPr lang="en-US" sz="1400" dirty="0" err="1"/>
              <a:t>pressive</a:t>
            </a:r>
            <a:r>
              <a:rPr lang="en-US" sz="1400" dirty="0"/>
              <a:t> power of </a:t>
            </a:r>
            <a:r>
              <a:rPr lang="en-US" sz="1400" dirty="0" err="1"/>
              <a:t>ConvE</a:t>
            </a:r>
            <a:r>
              <a:rPr lang="en-US" sz="1400" dirty="0"/>
              <a:t> through three key ideas – </a:t>
            </a:r>
            <a:r>
              <a:rPr lang="en-US" sz="1400" dirty="0" err="1"/>
              <a:t>fea</a:t>
            </a:r>
            <a:r>
              <a:rPr lang="en-US" sz="1400" dirty="0"/>
              <a:t>- </a:t>
            </a:r>
            <a:r>
              <a:rPr lang="en-US" sz="1400" dirty="0" err="1"/>
              <a:t>ture</a:t>
            </a:r>
            <a:r>
              <a:rPr lang="en-US" sz="1400" dirty="0"/>
              <a:t> permutation, "checkered" feature reshaping, and circular convolution. </a:t>
            </a:r>
          </a:p>
          <a:p>
            <a:r>
              <a:rPr lang="en-US" sz="1400" dirty="0"/>
              <a:t>We provide a precise definition of an interaction, and theoretically analyze </a:t>
            </a:r>
            <a:r>
              <a:rPr lang="en-US" sz="1400" dirty="0" err="1"/>
              <a:t>InteractE</a:t>
            </a:r>
            <a:r>
              <a:rPr lang="en-US" sz="1400" dirty="0"/>
              <a:t> to show that it increases interactions compared to </a:t>
            </a:r>
            <a:r>
              <a:rPr lang="en-US" sz="1400" dirty="0" err="1"/>
              <a:t>ConvE</a:t>
            </a:r>
            <a:r>
              <a:rPr lang="en-US" sz="1400" dirty="0"/>
              <a:t>. Further, we establish a correlation between the number of </a:t>
            </a:r>
            <a:r>
              <a:rPr lang="en-US" sz="1400" i="1" dirty="0"/>
              <a:t>heterogeneous interactions </a:t>
            </a:r>
            <a:r>
              <a:rPr lang="en-US" sz="1400" dirty="0"/>
              <a:t>(refer to Def. 3.2) and link prediction performance. </a:t>
            </a:r>
          </a:p>
          <a:p>
            <a:pPr marL="171450" indent="-171450">
              <a:buFont typeface="Arial" panose="020B0604020202020204" pitchFamily="34" charset="0"/>
              <a:buChar char="•"/>
            </a:pPr>
            <a:r>
              <a:rPr lang="en-US" sz="1200" dirty="0"/>
              <a:t>Feature Permutation: Instead of using one fixed order of the input, we utilize multiple permutations to capture more possible interactions. </a:t>
            </a:r>
          </a:p>
          <a:p>
            <a:r>
              <a:rPr lang="en-US" sz="1200" dirty="0"/>
              <a:t>• Checkered Reshaping: We substitute simple feature re- shaping of </a:t>
            </a:r>
            <a:r>
              <a:rPr lang="en-US" sz="1200" dirty="0" err="1"/>
              <a:t>ConvE</a:t>
            </a:r>
            <a:r>
              <a:rPr lang="en-US" sz="1200" dirty="0"/>
              <a:t> with checked reshaping and prove its superiority over other possibilities. </a:t>
            </a:r>
          </a:p>
          <a:p>
            <a:r>
              <a:rPr lang="en-US" sz="1200" dirty="0"/>
              <a:t>• Circular Convolution: Compared to the standard </a:t>
            </a:r>
            <a:r>
              <a:rPr lang="en-US" sz="1200" dirty="0" err="1"/>
              <a:t>convo</a:t>
            </a:r>
            <a:r>
              <a:rPr lang="en-US" sz="1200" dirty="0"/>
              <a:t>- </a:t>
            </a:r>
            <a:r>
              <a:rPr lang="en-US" sz="1200" dirty="0" err="1"/>
              <a:t>lution</a:t>
            </a:r>
            <a:r>
              <a:rPr lang="en-US" sz="1200" dirty="0"/>
              <a:t>, circular convolution allows to capture more feature interactions as depicted in Figure 3. The convolution is performed in a depth-wise manner (</a:t>
            </a:r>
            <a:r>
              <a:rPr lang="en-US" sz="1200" dirty="0" err="1"/>
              <a:t>Chollet</a:t>
            </a:r>
            <a:r>
              <a:rPr lang="en-US" sz="1200" dirty="0"/>
              <a:t> 2017) on different input permutations. </a:t>
            </a:r>
          </a:p>
          <a:p>
            <a:endParaRPr lang="en-US" sz="1200" dirty="0"/>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https://</a:t>
            </a:r>
            <a:r>
              <a:rPr lang="en-US" sz="1200" dirty="0" err="1"/>
              <a:t>arxiv.org</a:t>
            </a:r>
            <a:r>
              <a:rPr lang="en-US" sz="1200" dirty="0"/>
              <a:t>/pdf/1911.00219.pdf</a:t>
            </a:r>
          </a:p>
          <a:p>
            <a:r>
              <a:rPr lang="en-US" sz="1200" dirty="0"/>
              <a:t>Source: AAAI2020</a:t>
            </a:r>
          </a:p>
        </p:txBody>
      </p:sp>
    </p:spTree>
    <p:extLst>
      <p:ext uri="{BB962C8B-B14F-4D97-AF65-F5344CB8AC3E}">
        <p14:creationId xmlns:p14="http://schemas.microsoft.com/office/powerpoint/2010/main" val="100664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Autofit/>
          </a:bodyPr>
          <a:lstStyle/>
          <a:p>
            <a:pPr algn="l"/>
            <a:r>
              <a:rPr lang="en-US" sz="1600" dirty="0"/>
              <a:t>Rule-Guided Compositional Representation Learning on Knowledge Graphs </a:t>
            </a: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909786" cy="369332"/>
          </a:xfrm>
          <a:prstGeom prst="rect">
            <a:avLst/>
          </a:prstGeom>
          <a:noFill/>
        </p:spPr>
        <p:txBody>
          <a:bodyPr wrap="square" rtlCol="0">
            <a:spAutoFit/>
          </a:bodyPr>
          <a:lstStyle/>
          <a:p>
            <a:r>
              <a:rPr lang="en-US" dirty="0">
                <a:solidFill>
                  <a:srgbClr val="C00000"/>
                </a:solidFill>
              </a:rPr>
              <a:t>Embedding/</a:t>
            </a:r>
            <a:r>
              <a:rPr lang="en-US" dirty="0" err="1">
                <a:solidFill>
                  <a:srgbClr val="C00000"/>
                </a:solidFill>
              </a:rPr>
              <a:t>Explainability</a:t>
            </a:r>
            <a:endParaRPr lang="en-US" dirty="0">
              <a:solidFill>
                <a:srgbClr val="C00000"/>
              </a:solidFill>
            </a:endParaRP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p>
          <a:p>
            <a:r>
              <a:rPr lang="en-US" sz="1200" dirty="0"/>
              <a:t>Source:  2019</a:t>
            </a:r>
          </a:p>
        </p:txBody>
      </p:sp>
      <p:sp>
        <p:nvSpPr>
          <p:cNvPr id="7" name="TextBox 6">
            <a:extLst>
              <a:ext uri="{FF2B5EF4-FFF2-40B4-BE49-F238E27FC236}">
                <a16:creationId xmlns:a16="http://schemas.microsoft.com/office/drawing/2014/main" id="{9C3E9BDE-886C-254F-B76D-1370A17FB210}"/>
              </a:ext>
            </a:extLst>
          </p:cNvPr>
          <p:cNvSpPr txBox="1"/>
          <p:nvPr/>
        </p:nvSpPr>
        <p:spPr>
          <a:xfrm>
            <a:off x="1422400" y="2667000"/>
            <a:ext cx="9144000" cy="1015663"/>
          </a:xfrm>
          <a:prstGeom prst="rect">
            <a:avLst/>
          </a:prstGeom>
          <a:noFill/>
        </p:spPr>
        <p:txBody>
          <a:bodyPr wrap="square" rtlCol="0">
            <a:spAutoFit/>
          </a:bodyPr>
          <a:lstStyle/>
          <a:p>
            <a:r>
              <a:rPr lang="en-US" sz="1400" dirty="0"/>
              <a:t>Early KG embedding methods only pay attention to structured information encoded in triples, which would cause limited performance due to the structure sparseness of </a:t>
            </a:r>
            <a:r>
              <a:rPr lang="en-US" sz="1400" dirty="0" err="1"/>
              <a:t>KGs.</a:t>
            </a:r>
            <a:r>
              <a:rPr lang="en-US" sz="1400" dirty="0"/>
              <a:t> Some recent attempts consider paths in- formation to expand the structure of KGs but lack explain- ability in the process of obtaining the path representations. </a:t>
            </a:r>
          </a:p>
          <a:p>
            <a:endParaRPr lang="en-US" dirty="0"/>
          </a:p>
        </p:txBody>
      </p:sp>
      <p:sp>
        <p:nvSpPr>
          <p:cNvPr id="8" name="TextBox 7">
            <a:extLst>
              <a:ext uri="{FF2B5EF4-FFF2-40B4-BE49-F238E27FC236}">
                <a16:creationId xmlns:a16="http://schemas.microsoft.com/office/drawing/2014/main" id="{E994AB38-3CC8-3042-96A8-A695ECC1B4D6}"/>
              </a:ext>
            </a:extLst>
          </p:cNvPr>
          <p:cNvSpPr txBox="1"/>
          <p:nvPr/>
        </p:nvSpPr>
        <p:spPr>
          <a:xfrm>
            <a:off x="1422400" y="4113888"/>
            <a:ext cx="9474200" cy="1877437"/>
          </a:xfrm>
          <a:prstGeom prst="rect">
            <a:avLst/>
          </a:prstGeom>
          <a:noFill/>
        </p:spPr>
        <p:txBody>
          <a:bodyPr wrap="square" rtlCol="0">
            <a:spAutoFit/>
          </a:bodyPr>
          <a:lstStyle/>
          <a:p>
            <a:r>
              <a:rPr lang="en-US" sz="1400" dirty="0"/>
              <a:t>we propose a novel Rule and Path-based Joint </a:t>
            </a:r>
            <a:r>
              <a:rPr lang="en-US" sz="1400" dirty="0" err="1"/>
              <a:t>Em</a:t>
            </a:r>
            <a:r>
              <a:rPr lang="en-US" sz="1400" dirty="0"/>
              <a:t>- bedding (RPJE) scheme, which takes full advantage of the ex- </a:t>
            </a:r>
            <a:r>
              <a:rPr lang="en-US" sz="1400" dirty="0" err="1"/>
              <a:t>plainability</a:t>
            </a:r>
            <a:r>
              <a:rPr lang="en-US" sz="1400" dirty="0"/>
              <a:t> and accuracy of logic rules, the generalization of KG embedding as well as the supplementary semantic </a:t>
            </a:r>
            <a:r>
              <a:rPr lang="en-US" sz="1400" dirty="0" err="1"/>
              <a:t>struc</a:t>
            </a:r>
            <a:r>
              <a:rPr lang="en-US" sz="1400" dirty="0"/>
              <a:t>- </a:t>
            </a:r>
            <a:r>
              <a:rPr lang="en-US" sz="1400" dirty="0" err="1"/>
              <a:t>ture</a:t>
            </a:r>
            <a:r>
              <a:rPr lang="en-US" sz="1400" dirty="0"/>
              <a:t> of paths. Specifically, logic rules of different lengths (the number of relations in rule body) in the form of Horn clauses are first mined from the KG and elaborately encoded for rep- </a:t>
            </a:r>
            <a:r>
              <a:rPr lang="en-US" sz="1400" dirty="0" err="1"/>
              <a:t>resentation</a:t>
            </a:r>
            <a:r>
              <a:rPr lang="en-US" sz="1400" dirty="0"/>
              <a:t> learning. Then, the rules of length 2 are applied to compose paths accurately while the rules of length 1 are explicitly employed to create semantic associations among relations and constrain relation embeddings. Moreover, the confidence level of each rule is also considered in </a:t>
            </a:r>
            <a:r>
              <a:rPr lang="en-US" sz="1400" dirty="0" err="1"/>
              <a:t>optimiza</a:t>
            </a:r>
            <a:r>
              <a:rPr lang="en-US" sz="1400" dirty="0"/>
              <a:t>- </a:t>
            </a:r>
            <a:r>
              <a:rPr lang="en-US" sz="1400" dirty="0" err="1"/>
              <a:t>tion</a:t>
            </a:r>
            <a:r>
              <a:rPr lang="en-US" sz="1400" dirty="0"/>
              <a:t> to guarantee the availability of applying the rule to rep- </a:t>
            </a:r>
            <a:r>
              <a:rPr lang="en-US" sz="1400" dirty="0" err="1"/>
              <a:t>resentation</a:t>
            </a:r>
            <a:r>
              <a:rPr lang="en-US" sz="1400" dirty="0"/>
              <a:t> learning. </a:t>
            </a:r>
          </a:p>
          <a:p>
            <a:endParaRPr lang="en-US" dirty="0"/>
          </a:p>
        </p:txBody>
      </p:sp>
    </p:spTree>
    <p:extLst>
      <p:ext uri="{BB962C8B-B14F-4D97-AF65-F5344CB8AC3E}">
        <p14:creationId xmlns:p14="http://schemas.microsoft.com/office/powerpoint/2010/main" val="245499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TransEdge</a:t>
            </a:r>
            <a:r>
              <a:rPr lang="en-US" sz="1600" b="1" dirty="0">
                <a:latin typeface="+mn-lt"/>
                <a:ea typeface="+mn-ea"/>
                <a:cs typeface="+mn-cs"/>
              </a:rPr>
              <a:t>: Translating Relation-contextualized Embeddings for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p>
          <a:p>
            <a:r>
              <a:rPr lang="en-US" sz="1200" dirty="0"/>
              <a:t>Source:  2019</a:t>
            </a:r>
          </a:p>
        </p:txBody>
      </p:sp>
      <p:sp>
        <p:nvSpPr>
          <p:cNvPr id="8" name="TextBox 7">
            <a:extLst>
              <a:ext uri="{FF2B5EF4-FFF2-40B4-BE49-F238E27FC236}">
                <a16:creationId xmlns:a16="http://schemas.microsoft.com/office/drawing/2014/main" id="{5391BEDC-6E32-AB41-A64E-0C70BBF23AF1}"/>
              </a:ext>
            </a:extLst>
          </p:cNvPr>
          <p:cNvSpPr txBox="1"/>
          <p:nvPr/>
        </p:nvSpPr>
        <p:spPr>
          <a:xfrm>
            <a:off x="1208314" y="2540000"/>
            <a:ext cx="9243786" cy="1231106"/>
          </a:xfrm>
          <a:prstGeom prst="rect">
            <a:avLst/>
          </a:prstGeom>
          <a:noFill/>
        </p:spPr>
        <p:txBody>
          <a:bodyPr wrap="square" rtlCol="0">
            <a:spAutoFit/>
          </a:bodyPr>
          <a:lstStyle/>
          <a:p>
            <a:r>
              <a:rPr lang="en-US" sz="1400" dirty="0"/>
              <a:t>Most embedding models in literature</a:t>
            </a:r>
          </a:p>
          <a:p>
            <a:r>
              <a:rPr lang="en-US" sz="1400" dirty="0"/>
              <a:t>interpret relations as linear or bilinear mapping functions to operate</a:t>
            </a:r>
          </a:p>
          <a:p>
            <a:r>
              <a:rPr lang="en-US" sz="1400" dirty="0"/>
              <a:t>on entity embeddings. However, we find that such relation-level modeling</a:t>
            </a:r>
          </a:p>
          <a:p>
            <a:r>
              <a:rPr lang="en-US" sz="1400" dirty="0"/>
              <a:t>cannot capture the diverse relational structures of KGs well.</a:t>
            </a:r>
          </a:p>
          <a:p>
            <a:endParaRPr lang="en-US" dirty="0"/>
          </a:p>
        </p:txBody>
      </p:sp>
      <p:sp>
        <p:nvSpPr>
          <p:cNvPr id="9" name="TextBox 8">
            <a:extLst>
              <a:ext uri="{FF2B5EF4-FFF2-40B4-BE49-F238E27FC236}">
                <a16:creationId xmlns:a16="http://schemas.microsoft.com/office/drawing/2014/main" id="{213AF09E-74A5-5F4C-AC8B-D20063A9F6B3}"/>
              </a:ext>
            </a:extLst>
          </p:cNvPr>
          <p:cNvSpPr txBox="1"/>
          <p:nvPr/>
        </p:nvSpPr>
        <p:spPr>
          <a:xfrm>
            <a:off x="1208314" y="4013775"/>
            <a:ext cx="8723086" cy="1877437"/>
          </a:xfrm>
          <a:prstGeom prst="rect">
            <a:avLst/>
          </a:prstGeom>
          <a:noFill/>
        </p:spPr>
        <p:txBody>
          <a:bodyPr wrap="square" rtlCol="0">
            <a:spAutoFit/>
          </a:bodyPr>
          <a:lstStyle/>
          <a:p>
            <a:r>
              <a:rPr lang="en-US" sz="1400" dirty="0"/>
              <a:t>We propose a novel KG embedding model </a:t>
            </a:r>
            <a:r>
              <a:rPr lang="en-US" sz="1400" dirty="0" err="1"/>
              <a:t>TransEdge</a:t>
            </a:r>
            <a:r>
              <a:rPr lang="en-US" sz="1400" dirty="0"/>
              <a:t>. Different from existing</a:t>
            </a:r>
          </a:p>
          <a:p>
            <a:r>
              <a:rPr lang="en-US" sz="1400" dirty="0"/>
              <a:t>models that learn one simple embedding per relation, </a:t>
            </a:r>
            <a:r>
              <a:rPr lang="en-US" sz="1400" dirty="0" err="1"/>
              <a:t>TransEdge</a:t>
            </a:r>
            <a:r>
              <a:rPr lang="en-US" sz="1400" dirty="0"/>
              <a:t> learns</a:t>
            </a:r>
          </a:p>
          <a:p>
            <a:r>
              <a:rPr lang="en-US" sz="1400" dirty="0"/>
              <a:t>KG embeddings by contextualizing relation representations in terms of the</a:t>
            </a:r>
          </a:p>
          <a:p>
            <a:r>
              <a:rPr lang="en-US" sz="1400" dirty="0"/>
              <a:t>specific head-tail entity pairs. We refer to such contextualized representations</a:t>
            </a:r>
          </a:p>
          <a:p>
            <a:r>
              <a:rPr lang="en-US" sz="1400" dirty="0"/>
              <a:t>of a relation as edge embeddings and build edge translations between</a:t>
            </a:r>
          </a:p>
          <a:p>
            <a:r>
              <a:rPr lang="en-US" sz="1400" dirty="0"/>
              <a:t>entity embeddings to capture the relational structures of </a:t>
            </a:r>
            <a:r>
              <a:rPr lang="en-US" sz="1400" dirty="0" err="1"/>
              <a:t>KGs.</a:t>
            </a:r>
            <a:r>
              <a:rPr lang="en-US" sz="1400" dirty="0"/>
              <a:t> </a:t>
            </a:r>
            <a:r>
              <a:rPr lang="en-US" sz="1400" dirty="0" err="1"/>
              <a:t>TransEdge</a:t>
            </a:r>
            <a:endParaRPr lang="en-US" sz="1400" dirty="0"/>
          </a:p>
          <a:p>
            <a:r>
              <a:rPr lang="en-US" sz="1400" dirty="0"/>
              <a:t>provides a novel perspective for KG embedding</a:t>
            </a:r>
          </a:p>
          <a:p>
            <a:endParaRPr lang="en-US" dirty="0"/>
          </a:p>
        </p:txBody>
      </p:sp>
    </p:spTree>
    <p:extLst>
      <p:ext uri="{BB962C8B-B14F-4D97-AF65-F5344CB8AC3E}">
        <p14:creationId xmlns:p14="http://schemas.microsoft.com/office/powerpoint/2010/main" val="208906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DIAG-NRE: A neural pattern diagnosis framework for distantly supervised neural relation extraction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571145"/>
            <a:ext cx="9144000" cy="1415771"/>
          </a:xfrm>
        </p:spPr>
        <p:txBody>
          <a:bodyPr>
            <a:normAutofit fontScale="62500" lnSpcReduction="20000"/>
          </a:bodyPr>
          <a:lstStyle/>
          <a:p>
            <a:pPr algn="l"/>
            <a:r>
              <a:rPr lang="en-US" sz="1800" dirty="0"/>
              <a:t>Limitation of Existing Work:</a:t>
            </a:r>
          </a:p>
          <a:p>
            <a:pPr marL="342900" indent="-342900" algn="l">
              <a:buFont typeface="Arial" panose="020B0604020202020204" pitchFamily="34" charset="0"/>
              <a:buChar char="•"/>
            </a:pPr>
            <a:r>
              <a:rPr lang="en-US" sz="1900" dirty="0"/>
              <a:t>Pattern-based labeling methods require significant expert labor to write relation-specific patterns, which makes them too sophisticated to generalize quickly. </a:t>
            </a:r>
          </a:p>
          <a:p>
            <a:pPr marL="342900" indent="-342900" algn="l">
              <a:buFont typeface="Arial" panose="020B0604020202020204" pitchFamily="34" charset="0"/>
              <a:buChar char="•"/>
            </a:pPr>
            <a:r>
              <a:rPr lang="en-US" sz="1900" i="1" dirty="0"/>
              <a:t>Distant supervision models </a:t>
            </a:r>
            <a:r>
              <a:rPr lang="en-US" sz="1900" dirty="0"/>
              <a:t>inevitably introduce intolerable labeling noises.</a:t>
            </a:r>
          </a:p>
          <a:p>
            <a:pPr marL="342900" indent="-342900" algn="l">
              <a:buFont typeface="Arial" panose="020B0604020202020204" pitchFamily="34" charset="0"/>
              <a:buChar char="•"/>
            </a:pPr>
            <a:r>
              <a:rPr lang="en-US" sz="1900" dirty="0"/>
              <a:t>Pattern-based labeling, where the key idea was to regard both DS and pattern-based heuristics as the weak supervision sources and develop a weak-label-fusion (WLF) model to produce denoised labels. However, the major limitation of the WLF paradigm lies in the requirement of human experts to write relation-specific patterns. </a:t>
            </a:r>
          </a:p>
          <a:p>
            <a:pPr marL="342900" indent="-342900" algn="l">
              <a:buFont typeface="Arial" panose="020B0604020202020204" pitchFamily="34" charset="0"/>
              <a:buChar char="•"/>
            </a:pPr>
            <a:endParaRPr lang="en-US" sz="1900" dirty="0"/>
          </a:p>
          <a:p>
            <a:pPr algn="l"/>
            <a:endParaRPr lang="en-US" sz="1400" dirty="0"/>
          </a:p>
          <a:p>
            <a:pPr algn="l"/>
            <a:endParaRPr lang="en-US" dirty="0"/>
          </a:p>
          <a:p>
            <a:pPr algn="l"/>
            <a:endParaRPr lang="en-US" sz="1400" dirty="0"/>
          </a:p>
          <a:p>
            <a:pPr algn="l"/>
            <a:endParaRPr lang="en-US" sz="1400" dirty="0"/>
          </a:p>
          <a:p>
            <a:pPr algn="l"/>
            <a:endParaRPr lang="en-US" sz="1400" dirty="0"/>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3" y="303235"/>
            <a:ext cx="2252793"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877437"/>
          </a:xfrm>
          <a:prstGeom prst="rect">
            <a:avLst/>
          </a:prstGeom>
          <a:noFill/>
        </p:spPr>
        <p:txBody>
          <a:bodyPr wrap="square" rtlCol="0">
            <a:spAutoFit/>
          </a:bodyPr>
          <a:lstStyle/>
          <a:p>
            <a:r>
              <a:rPr lang="en-US" dirty="0"/>
              <a:t>Key idea of Approach:</a:t>
            </a:r>
          </a:p>
          <a:p>
            <a:r>
              <a:rPr lang="en-US" sz="1400" dirty="0"/>
              <a:t>Proposed a neural pattern diagnosis framework, DIAG-NRE, that can automatically summarize and refine high-quality relational patterns from noise data with human experts in the loop:</a:t>
            </a:r>
          </a:p>
          <a:p>
            <a:r>
              <a:rPr lang="en-US" sz="1400" dirty="0"/>
              <a:t>1) </a:t>
            </a:r>
            <a:r>
              <a:rPr lang="en-US" sz="1400" i="1" dirty="0"/>
              <a:t>pattern extraction</a:t>
            </a:r>
            <a:r>
              <a:rPr lang="en-US" sz="1400" dirty="0"/>
              <a:t>, extracting potential patterns from NRE models by employing reinforcement learning (RL), and 2) </a:t>
            </a:r>
            <a:r>
              <a:rPr lang="en-US" sz="1400" i="1" dirty="0"/>
              <a:t>pattern refinement</a:t>
            </a:r>
            <a:r>
              <a:rPr lang="en-US" sz="1400" dirty="0"/>
              <a:t>, asking human experts to annotate a small set of actively selected examples. </a:t>
            </a:r>
          </a:p>
          <a:p>
            <a:endParaRPr lang="en-US" sz="1400" dirty="0"/>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https://www.aclweb.org/anthology/P19-1137.pdf</a:t>
            </a:r>
            <a:endParaRPr lang="en-US" sz="1200" dirty="0"/>
          </a:p>
          <a:p>
            <a:r>
              <a:rPr lang="en-US" sz="1200" dirty="0"/>
              <a:t>Source:  ACL</a:t>
            </a:r>
            <a:r>
              <a:rPr lang="zh-CN" altLang="en-US" sz="1200" dirty="0"/>
              <a:t> </a:t>
            </a:r>
            <a:r>
              <a:rPr lang="en-US" sz="1200" dirty="0"/>
              <a:t>2019</a:t>
            </a:r>
          </a:p>
        </p:txBody>
      </p:sp>
    </p:spTree>
    <p:extLst>
      <p:ext uri="{BB962C8B-B14F-4D97-AF65-F5344CB8AC3E}">
        <p14:creationId xmlns:p14="http://schemas.microsoft.com/office/powerpoint/2010/main" val="82788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548545" y="776291"/>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625442" y="637791"/>
            <a:ext cx="2688772" cy="646331"/>
          </a:xfrm>
          <a:prstGeom prst="rect">
            <a:avLst/>
          </a:prstGeom>
          <a:noFill/>
        </p:spPr>
        <p:txBody>
          <a:bodyPr wrap="square" rtlCol="0">
            <a:spAutoFit/>
          </a:bodyPr>
          <a:lstStyle/>
          <a:p>
            <a:r>
              <a:rPr lang="en-US" dirty="0"/>
              <a:t>Contributions:</a:t>
            </a:r>
          </a:p>
          <a:p>
            <a:endParaRPr lang="en-US" dirty="0"/>
          </a:p>
        </p:txBody>
      </p:sp>
      <p:sp>
        <p:nvSpPr>
          <p:cNvPr id="6" name="TextBox 5">
            <a:extLst>
              <a:ext uri="{FF2B5EF4-FFF2-40B4-BE49-F238E27FC236}">
                <a16:creationId xmlns:a16="http://schemas.microsoft.com/office/drawing/2014/main" id="{2BCBD42A-B05A-774D-A7A8-61F4B02E0D07}"/>
              </a:ext>
            </a:extLst>
          </p:cNvPr>
          <p:cNvSpPr txBox="1"/>
          <p:nvPr/>
        </p:nvSpPr>
        <p:spPr>
          <a:xfrm>
            <a:off x="7625442" y="4147297"/>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303C8C5-3DCB-854F-AE46-EBBEC114DC43}"/>
              </a:ext>
            </a:extLst>
          </p:cNvPr>
          <p:cNvSpPr txBox="1"/>
          <p:nvPr/>
        </p:nvSpPr>
        <p:spPr>
          <a:xfrm>
            <a:off x="7583792" y="1021630"/>
            <a:ext cx="4275010" cy="2739211"/>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Proposed a neural pattern diagnosis framework, DIAG-NRE, to diagnose and improve NRE models trained on DS-generated data. </a:t>
            </a:r>
          </a:p>
          <a:p>
            <a:pPr marL="285750" indent="-285750">
              <a:buFont typeface="Arial" panose="020B0604020202020204" pitchFamily="34" charset="0"/>
              <a:buChar char="•"/>
            </a:pPr>
            <a:r>
              <a:rPr lang="en-US" sz="1400" dirty="0"/>
              <a:t>DIAG-NRE not only eases the hard pattern-writing work of human experts by generating patterns automatically, but also enables the quick generalization to new relation types by only requiring a small number of human annotations. </a:t>
            </a:r>
          </a:p>
          <a:p>
            <a:pPr marL="285750" indent="-285750">
              <a:buFont typeface="Arial" panose="020B0604020202020204" pitchFamily="34" charset="0"/>
              <a:buChar char="•"/>
            </a:pPr>
            <a:r>
              <a:rPr lang="en-US" sz="1400" dirty="0"/>
              <a:t>Coupled with the WLF model, DIAG-NRE can produce denoised labels to retrain a better NRE model. </a:t>
            </a:r>
          </a:p>
          <a:p>
            <a:endParaRPr lang="en-US" dirty="0"/>
          </a:p>
        </p:txBody>
      </p:sp>
      <p:pic>
        <p:nvPicPr>
          <p:cNvPr id="7" name="Picture 6">
            <a:extLst>
              <a:ext uri="{FF2B5EF4-FFF2-40B4-BE49-F238E27FC236}">
                <a16:creationId xmlns:a16="http://schemas.microsoft.com/office/drawing/2014/main" id="{BA25FB59-4C4C-E841-ADD7-007AFD1F519A}"/>
              </a:ext>
            </a:extLst>
          </p:cNvPr>
          <p:cNvPicPr>
            <a:picLocks noChangeAspect="1"/>
          </p:cNvPicPr>
          <p:nvPr/>
        </p:nvPicPr>
        <p:blipFill>
          <a:blip r:embed="rId2"/>
          <a:stretch>
            <a:fillRect/>
          </a:stretch>
        </p:blipFill>
        <p:spPr>
          <a:xfrm>
            <a:off x="435940" y="1284122"/>
            <a:ext cx="6938481" cy="3781038"/>
          </a:xfrm>
          <a:prstGeom prst="rect">
            <a:avLst/>
          </a:prstGeom>
        </p:spPr>
      </p:pic>
      <p:sp>
        <p:nvSpPr>
          <p:cNvPr id="8" name="TextBox 7">
            <a:extLst>
              <a:ext uri="{FF2B5EF4-FFF2-40B4-BE49-F238E27FC236}">
                <a16:creationId xmlns:a16="http://schemas.microsoft.com/office/drawing/2014/main" id="{C188F1BB-11A9-0343-BAA8-92D56F122029}"/>
              </a:ext>
            </a:extLst>
          </p:cNvPr>
          <p:cNvSpPr txBox="1"/>
          <p:nvPr/>
        </p:nvSpPr>
        <p:spPr>
          <a:xfrm>
            <a:off x="7625442" y="4549676"/>
            <a:ext cx="4035727" cy="2308324"/>
          </a:xfrm>
          <a:prstGeom prst="rect">
            <a:avLst/>
          </a:prstGeom>
          <a:noFill/>
        </p:spPr>
        <p:txBody>
          <a:bodyPr wrap="square" rtlCol="0">
            <a:spAutoFit/>
          </a:bodyPr>
          <a:lstStyle/>
          <a:p>
            <a:r>
              <a:rPr lang="en-US" sz="1400" dirty="0"/>
              <a:t>Tasks (three from NYT and two from UW) suffering large labeling noises, most tasks experience a rapid improvement phase with the help of high-quality patterns automatically generated by DIAG-NRE and then enter a saturate phase where adding annotations does not contribute much. This saturation accords with the intuition that high-quality relational patterns are often limited. </a:t>
            </a:r>
          </a:p>
          <a:p>
            <a:endParaRPr lang="en-US" sz="1400" dirty="0"/>
          </a:p>
          <a:p>
            <a:endParaRPr lang="en-US" dirty="0"/>
          </a:p>
        </p:txBody>
      </p:sp>
      <p:sp>
        <p:nvSpPr>
          <p:cNvPr id="9" name="Title 1">
            <a:extLst>
              <a:ext uri="{FF2B5EF4-FFF2-40B4-BE49-F238E27FC236}">
                <a16:creationId xmlns:a16="http://schemas.microsoft.com/office/drawing/2014/main" id="{040A6F00-4CAF-B448-8175-553E0D9D7415}"/>
              </a:ext>
            </a:extLst>
          </p:cNvPr>
          <p:cNvSpPr txBox="1">
            <a:spLocks/>
          </p:cNvSpPr>
          <p:nvPr/>
        </p:nvSpPr>
        <p:spPr>
          <a:xfrm>
            <a:off x="435940" y="205645"/>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DIAG-NRE: A neural pattern diagnosis framework for distantly supervised neural relation extraction</a:t>
            </a:r>
            <a:endParaRPr lang="en-US" sz="1600" b="1" dirty="0">
              <a:latin typeface="+mn-lt"/>
              <a:ea typeface="+mn-ea"/>
              <a:cs typeface="+mn-cs"/>
            </a:endParaRPr>
          </a:p>
        </p:txBody>
      </p:sp>
    </p:spTree>
    <p:extLst>
      <p:ext uri="{BB962C8B-B14F-4D97-AF65-F5344CB8AC3E}">
        <p14:creationId xmlns:p14="http://schemas.microsoft.com/office/powerpoint/2010/main" val="182140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77900" y="779013"/>
            <a:ext cx="9144000" cy="477837"/>
          </a:xfrm>
        </p:spPr>
        <p:txBody>
          <a:bodyPr>
            <a:normAutofit fontScale="90000"/>
          </a:bodyPr>
          <a:lstStyle/>
          <a:p>
            <a:pPr algn="l"/>
            <a:r>
              <a:rPr lang="en-US" sz="2000" dirty="0"/>
              <a:t>Long-tail Relation Extraction via Knowledge Graph Embeddings and Graph Convolution Networks </a:t>
            </a:r>
            <a:br>
              <a:rPr lang="en-US" sz="1600" dirty="0"/>
            </a:b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5905500" y="128816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https://www.aclweb.org/anthology/N19-1306</a:t>
            </a:r>
            <a:endParaRPr lang="en-US" sz="1200" dirty="0"/>
          </a:p>
          <a:p>
            <a:r>
              <a:rPr lang="en-US" sz="1200" dirty="0"/>
              <a:t>Source:  NAACL-HLT 2019</a:t>
            </a:r>
          </a:p>
        </p:txBody>
      </p:sp>
      <p:sp>
        <p:nvSpPr>
          <p:cNvPr id="9" name="TextBox 8">
            <a:extLst>
              <a:ext uri="{FF2B5EF4-FFF2-40B4-BE49-F238E27FC236}">
                <a16:creationId xmlns:a16="http://schemas.microsoft.com/office/drawing/2014/main" id="{797A837E-A101-0745-B36F-607142AF3B90}"/>
              </a:ext>
            </a:extLst>
          </p:cNvPr>
          <p:cNvSpPr txBox="1"/>
          <p:nvPr/>
        </p:nvSpPr>
        <p:spPr>
          <a:xfrm>
            <a:off x="5905500" y="1872937"/>
            <a:ext cx="5168900" cy="3970318"/>
          </a:xfrm>
          <a:prstGeom prst="rect">
            <a:avLst/>
          </a:prstGeom>
          <a:noFill/>
        </p:spPr>
        <p:txBody>
          <a:bodyPr wrap="square" rtlCol="0">
            <a:spAutoFit/>
          </a:bodyPr>
          <a:lstStyle/>
          <a:p>
            <a:r>
              <a:rPr lang="en-US" dirty="0"/>
              <a:t>To address the problem of learning relational knowledge, as shown in (Lin et al., 2016; Ye et al., 2017), it uses class embeddings to represent relation classes and utilize KG embeddings and graph convolution networks (GCNs) to extract implicit and explicit relational knowledge. </a:t>
            </a:r>
          </a:p>
          <a:p>
            <a:r>
              <a:rPr lang="en-US" dirty="0"/>
              <a:t>To address the problem of leveraging relational knowledge, it first uses convolution neural net- works (Zeng et al., 2014, 2015) to encode sentences; then introduce coarse-to-fine knowledge-aware attention mechanism for combining relational knowledge with encoded sentences into bag representation vectors. </a:t>
            </a:r>
          </a:p>
          <a:p>
            <a:endParaRPr lang="en-US" dirty="0"/>
          </a:p>
          <a:p>
            <a:endParaRPr lang="en-US" dirty="0"/>
          </a:p>
        </p:txBody>
      </p:sp>
      <p:sp>
        <p:nvSpPr>
          <p:cNvPr id="10" name="TextBox 9">
            <a:extLst>
              <a:ext uri="{FF2B5EF4-FFF2-40B4-BE49-F238E27FC236}">
                <a16:creationId xmlns:a16="http://schemas.microsoft.com/office/drawing/2014/main" id="{8757A96E-4E4F-1D44-B8FA-0EB288FA41D3}"/>
              </a:ext>
            </a:extLst>
          </p:cNvPr>
          <p:cNvSpPr txBox="1"/>
          <p:nvPr/>
        </p:nvSpPr>
        <p:spPr>
          <a:xfrm>
            <a:off x="954314" y="1872937"/>
            <a:ext cx="4582886" cy="3416320"/>
          </a:xfrm>
          <a:prstGeom prst="rect">
            <a:avLst/>
          </a:prstGeom>
          <a:noFill/>
        </p:spPr>
        <p:txBody>
          <a:bodyPr wrap="square" rtlCol="0">
            <a:spAutoFit/>
          </a:bodyPr>
          <a:lstStyle/>
          <a:p>
            <a:r>
              <a:rPr lang="en-US" dirty="0"/>
              <a:t>There exist two problems: (1) </a:t>
            </a:r>
            <a:r>
              <a:rPr lang="en-US" i="1" dirty="0"/>
              <a:t>Learning relational knowledge: </a:t>
            </a:r>
            <a:r>
              <a:rPr lang="en-US" dirty="0"/>
              <a:t>Semantically similar classes may contain more relational information that will boost transfer, whereas irrelevant classes (e.g., /location/location/contains and /people/family/country) usually contain less relational information that may result in negative transfer. (2) </a:t>
            </a:r>
            <a:r>
              <a:rPr lang="en-US" i="1" dirty="0"/>
              <a:t>Leveraging relational knowledge: </a:t>
            </a:r>
            <a:r>
              <a:rPr lang="en-US" dirty="0"/>
              <a:t>Integrating relational knowledge to existing RE models is challenging. </a:t>
            </a:r>
          </a:p>
          <a:p>
            <a:endParaRPr lang="en-US" dirty="0"/>
          </a:p>
        </p:txBody>
      </p:sp>
    </p:spTree>
    <p:extLst>
      <p:ext uri="{BB962C8B-B14F-4D97-AF65-F5344CB8AC3E}">
        <p14:creationId xmlns:p14="http://schemas.microsoft.com/office/powerpoint/2010/main" val="234770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865700" y="866714"/>
            <a:ext cx="3831771" cy="646331"/>
          </a:xfrm>
          <a:prstGeom prst="rect">
            <a:avLst/>
          </a:prstGeom>
          <a:noFill/>
        </p:spPr>
        <p:txBody>
          <a:bodyPr wrap="square" rtlCol="0">
            <a:spAutoFit/>
          </a:bodyPr>
          <a:lstStyle/>
          <a:p>
            <a:r>
              <a:rPr lang="en-US" dirty="0"/>
              <a:t>Evaluation:</a:t>
            </a:r>
          </a:p>
          <a:p>
            <a:r>
              <a:rPr lang="en-US" dirty="0"/>
              <a:t>NYT dataset </a:t>
            </a:r>
          </a:p>
        </p:txBody>
      </p:sp>
      <p:sp>
        <p:nvSpPr>
          <p:cNvPr id="6" name="TextBox 5">
            <a:extLst>
              <a:ext uri="{FF2B5EF4-FFF2-40B4-BE49-F238E27FC236}">
                <a16:creationId xmlns:a16="http://schemas.microsoft.com/office/drawing/2014/main" id="{919E28F8-8F82-0F45-BB68-F655DBB95125}"/>
              </a:ext>
            </a:extLst>
          </p:cNvPr>
          <p:cNvSpPr txBox="1"/>
          <p:nvPr/>
        </p:nvSpPr>
        <p:spPr>
          <a:xfrm>
            <a:off x="7766301" y="878604"/>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858334" y="4464448"/>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C3FEF27-FFEC-E342-B897-81EECDF7335B}"/>
              </a:ext>
            </a:extLst>
          </p:cNvPr>
          <p:cNvSpPr txBox="1"/>
          <p:nvPr/>
        </p:nvSpPr>
        <p:spPr>
          <a:xfrm>
            <a:off x="7826050" y="1322497"/>
            <a:ext cx="3899715" cy="2862322"/>
          </a:xfrm>
          <a:prstGeom prst="rect">
            <a:avLst/>
          </a:prstGeom>
          <a:noFill/>
        </p:spPr>
        <p:txBody>
          <a:bodyPr wrap="square" rtlCol="0">
            <a:spAutoFit/>
          </a:bodyPr>
          <a:lstStyle/>
          <a:p>
            <a:r>
              <a:rPr lang="en-US" dirty="0"/>
              <a:t>First, it proposed to leverage implicit relational knowledge among class labels from knowledge graph embeddings and learn explicit relational knowledge using graph convolution networks. Second, it integrated that relational knowledge into relation extraction model by coarse-to- fine knowledge-aware attention mechanism. </a:t>
            </a:r>
          </a:p>
        </p:txBody>
      </p:sp>
      <p:sp>
        <p:nvSpPr>
          <p:cNvPr id="8" name="Title 1">
            <a:extLst>
              <a:ext uri="{FF2B5EF4-FFF2-40B4-BE49-F238E27FC236}">
                <a16:creationId xmlns:a16="http://schemas.microsoft.com/office/drawing/2014/main" id="{9862B0CC-CA18-5B46-AC86-FD81A2E6E3F1}"/>
              </a:ext>
            </a:extLst>
          </p:cNvPr>
          <p:cNvSpPr txBox="1">
            <a:spLocks/>
          </p:cNvSpPr>
          <p:nvPr/>
        </p:nvSpPr>
        <p:spPr>
          <a:xfrm>
            <a:off x="776800" y="449906"/>
            <a:ext cx="9144000" cy="47783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Long-tail Relation Extraction via Knowledge Graph Embeddings and Graph Convolution Networks </a:t>
            </a:r>
            <a:br>
              <a:rPr lang="en-US" sz="1600"/>
            </a:br>
            <a:endParaRPr lang="en-US" sz="1600" b="1" dirty="0">
              <a:latin typeface="+mn-lt"/>
              <a:ea typeface="+mn-ea"/>
              <a:cs typeface="+mn-cs"/>
            </a:endParaRPr>
          </a:p>
        </p:txBody>
      </p:sp>
      <p:pic>
        <p:nvPicPr>
          <p:cNvPr id="4" name="Picture 3">
            <a:extLst>
              <a:ext uri="{FF2B5EF4-FFF2-40B4-BE49-F238E27FC236}">
                <a16:creationId xmlns:a16="http://schemas.microsoft.com/office/drawing/2014/main" id="{638937E0-0750-D34F-8B7F-8614E46FFA53}"/>
              </a:ext>
            </a:extLst>
          </p:cNvPr>
          <p:cNvPicPr>
            <a:picLocks noChangeAspect="1"/>
          </p:cNvPicPr>
          <p:nvPr/>
        </p:nvPicPr>
        <p:blipFill>
          <a:blip r:embed="rId2"/>
          <a:stretch>
            <a:fillRect/>
          </a:stretch>
        </p:blipFill>
        <p:spPr>
          <a:xfrm>
            <a:off x="4387727" y="1017988"/>
            <a:ext cx="3164896" cy="4822021"/>
          </a:xfrm>
          <a:prstGeom prst="rect">
            <a:avLst/>
          </a:prstGeom>
        </p:spPr>
      </p:pic>
      <p:pic>
        <p:nvPicPr>
          <p:cNvPr id="10" name="Picture 9">
            <a:extLst>
              <a:ext uri="{FF2B5EF4-FFF2-40B4-BE49-F238E27FC236}">
                <a16:creationId xmlns:a16="http://schemas.microsoft.com/office/drawing/2014/main" id="{D254E612-E1C7-074D-B866-A54864657208}"/>
              </a:ext>
            </a:extLst>
          </p:cNvPr>
          <p:cNvPicPr>
            <a:picLocks noChangeAspect="1"/>
          </p:cNvPicPr>
          <p:nvPr/>
        </p:nvPicPr>
        <p:blipFill>
          <a:blip r:embed="rId3"/>
          <a:stretch>
            <a:fillRect/>
          </a:stretch>
        </p:blipFill>
        <p:spPr>
          <a:xfrm>
            <a:off x="881176" y="3682204"/>
            <a:ext cx="3475744" cy="1564488"/>
          </a:xfrm>
          <a:prstGeom prst="rect">
            <a:avLst/>
          </a:prstGeom>
        </p:spPr>
      </p:pic>
      <p:pic>
        <p:nvPicPr>
          <p:cNvPr id="12" name="Picture 11">
            <a:extLst>
              <a:ext uri="{FF2B5EF4-FFF2-40B4-BE49-F238E27FC236}">
                <a16:creationId xmlns:a16="http://schemas.microsoft.com/office/drawing/2014/main" id="{C798D681-5788-D44D-ABC6-F2EEC79D22FB}"/>
              </a:ext>
            </a:extLst>
          </p:cNvPr>
          <p:cNvPicPr>
            <a:picLocks noChangeAspect="1"/>
          </p:cNvPicPr>
          <p:nvPr/>
        </p:nvPicPr>
        <p:blipFill>
          <a:blip r:embed="rId4"/>
          <a:stretch>
            <a:fillRect/>
          </a:stretch>
        </p:blipFill>
        <p:spPr>
          <a:xfrm>
            <a:off x="865700" y="1611308"/>
            <a:ext cx="3308349" cy="1817691"/>
          </a:xfrm>
          <a:prstGeom prst="rect">
            <a:avLst/>
          </a:prstGeom>
        </p:spPr>
      </p:pic>
      <p:sp>
        <p:nvSpPr>
          <p:cNvPr id="13" name="TextBox 12">
            <a:extLst>
              <a:ext uri="{FF2B5EF4-FFF2-40B4-BE49-F238E27FC236}">
                <a16:creationId xmlns:a16="http://schemas.microsoft.com/office/drawing/2014/main" id="{7954ED5F-43B0-6F4E-ABB4-D12429274518}"/>
              </a:ext>
            </a:extLst>
          </p:cNvPr>
          <p:cNvSpPr txBox="1"/>
          <p:nvPr/>
        </p:nvSpPr>
        <p:spPr>
          <a:xfrm>
            <a:off x="7902657" y="4833780"/>
            <a:ext cx="3746500" cy="1661993"/>
          </a:xfrm>
          <a:prstGeom prst="rect">
            <a:avLst/>
          </a:prstGeom>
          <a:noFill/>
        </p:spPr>
        <p:txBody>
          <a:bodyPr wrap="square" rtlCol="0">
            <a:spAutoFit/>
          </a:bodyPr>
          <a:lstStyle/>
          <a:p>
            <a:r>
              <a:rPr lang="en-US" sz="1200" dirty="0"/>
              <a:t>In the future, it plan to explore the following directions: (1) We may combine our method with recent denoising methods to further improve performance. (2) We may combine rule mining and reasoning technologies to learn better class embeddings to boost performance. (3) It will be promising to apply our method to zero-shot RE and further adapt to other NLP scenarios. </a:t>
            </a:r>
          </a:p>
          <a:p>
            <a:endParaRPr lang="en-US" dirty="0"/>
          </a:p>
        </p:txBody>
      </p:sp>
    </p:spTree>
    <p:extLst>
      <p:ext uri="{BB962C8B-B14F-4D97-AF65-F5344CB8AC3E}">
        <p14:creationId xmlns:p14="http://schemas.microsoft.com/office/powerpoint/2010/main" val="304999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Open relation extraction: Relational knowledge transfer from supervised data to unsupervised data</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03515" y="1655786"/>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719365" y="344270"/>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7418614" y="1631389"/>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https://doi.org/10.18653/v1/D19-1021</a:t>
            </a:r>
            <a:endParaRPr lang="en-US" sz="1200" dirty="0"/>
          </a:p>
          <a:p>
            <a:r>
              <a:rPr lang="en-US" sz="1200" dirty="0"/>
              <a:t>Source:  EMNLP-IJCNLP 2019</a:t>
            </a:r>
          </a:p>
        </p:txBody>
      </p:sp>
      <p:sp>
        <p:nvSpPr>
          <p:cNvPr id="7" name="TextBox 6">
            <a:extLst>
              <a:ext uri="{FF2B5EF4-FFF2-40B4-BE49-F238E27FC236}">
                <a16:creationId xmlns:a16="http://schemas.microsoft.com/office/drawing/2014/main" id="{15FC7BDA-A590-0940-B93A-881B15D7418A}"/>
              </a:ext>
            </a:extLst>
          </p:cNvPr>
          <p:cNvSpPr txBox="1"/>
          <p:nvPr/>
        </p:nvSpPr>
        <p:spPr>
          <a:xfrm>
            <a:off x="7175500" y="2044700"/>
            <a:ext cx="46482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It develop a novel relational knowledge transfer framework RSN for </a:t>
            </a:r>
            <a:r>
              <a:rPr lang="en-US" dirty="0" err="1"/>
              <a:t>OpenRE</a:t>
            </a:r>
            <a:r>
              <a:rPr lang="en-US" dirty="0"/>
              <a:t>, which can effectively transfer existing relational knowledge to novel-relation data and accurately identify novel relations. </a:t>
            </a:r>
          </a:p>
          <a:p>
            <a:pPr marL="285750" indent="-285750">
              <a:buFont typeface="Arial" panose="020B0604020202020204" pitchFamily="34" charset="0"/>
              <a:buChar char="•"/>
            </a:pPr>
            <a:r>
              <a:rPr lang="en-US" dirty="0"/>
              <a:t>It develop a novel relational knowledge transfer framework RSN for </a:t>
            </a:r>
            <a:r>
              <a:rPr lang="en-US" dirty="0" err="1"/>
              <a:t>OpenRE</a:t>
            </a:r>
            <a:r>
              <a:rPr lang="en-US" dirty="0"/>
              <a:t>, which can effectively transfer existing relational knowledge to novel-relation data and accurately identify novel relations. </a:t>
            </a:r>
          </a:p>
          <a:p>
            <a:endParaRPr lang="en-US" dirty="0"/>
          </a:p>
          <a:p>
            <a:endParaRPr lang="en-US" dirty="0"/>
          </a:p>
        </p:txBody>
      </p:sp>
      <p:sp>
        <p:nvSpPr>
          <p:cNvPr id="8" name="TextBox 7">
            <a:extLst>
              <a:ext uri="{FF2B5EF4-FFF2-40B4-BE49-F238E27FC236}">
                <a16:creationId xmlns:a16="http://schemas.microsoft.com/office/drawing/2014/main" id="{B675B898-789F-B647-85D3-5C2CA7C27E7D}"/>
              </a:ext>
            </a:extLst>
          </p:cNvPr>
          <p:cNvSpPr txBox="1"/>
          <p:nvPr/>
        </p:nvSpPr>
        <p:spPr>
          <a:xfrm>
            <a:off x="903515" y="2102787"/>
            <a:ext cx="580299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Supervised approaches can only extract pre-defined relations that have already appeared either in human-annotated datasets or KBs. It is hard for them to cover the great variety of novel relational facts in the open-domain corpora. </a:t>
            </a:r>
          </a:p>
          <a:p>
            <a:pPr marL="285750" indent="-285750">
              <a:buFont typeface="Arial" panose="020B0604020202020204" pitchFamily="34" charset="0"/>
              <a:buChar char="•"/>
            </a:pPr>
            <a:r>
              <a:rPr lang="en-US" dirty="0"/>
              <a:t>Previous clustering-based </a:t>
            </a:r>
            <a:r>
              <a:rPr lang="en-US" dirty="0" err="1"/>
              <a:t>OpenRE</a:t>
            </a:r>
            <a:r>
              <a:rPr lang="en-US" dirty="0"/>
              <a:t> methods are mostly unsupervised, and cannot effectively select meaningful relation patterns and discard irrelevant information. </a:t>
            </a:r>
          </a:p>
          <a:p>
            <a:endParaRPr lang="en-US" dirty="0"/>
          </a:p>
          <a:p>
            <a:endParaRPr lang="en-US" dirty="0"/>
          </a:p>
        </p:txBody>
      </p:sp>
    </p:spTree>
    <p:extLst>
      <p:ext uri="{BB962C8B-B14F-4D97-AF65-F5344CB8AC3E}">
        <p14:creationId xmlns:p14="http://schemas.microsoft.com/office/powerpoint/2010/main" val="58993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232028"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232028" y="3575706"/>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CD298C46-60E2-9046-B77A-B8C2923BC0B4}"/>
              </a:ext>
            </a:extLst>
          </p:cNvPr>
          <p:cNvSpPr txBox="1">
            <a:spLocks/>
          </p:cNvSpPr>
          <p:nvPr/>
        </p:nvSpPr>
        <p:spPr>
          <a:xfrm>
            <a:off x="776800" y="654431"/>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mn-lt"/>
                <a:ea typeface="+mn-ea"/>
                <a:cs typeface="+mn-cs"/>
              </a:rPr>
              <a:t>Open relation extraction: Relational knowledge transfer from supervised data to unsupervised data</a:t>
            </a:r>
          </a:p>
        </p:txBody>
      </p:sp>
      <p:pic>
        <p:nvPicPr>
          <p:cNvPr id="3" name="Picture 2">
            <a:extLst>
              <a:ext uri="{FF2B5EF4-FFF2-40B4-BE49-F238E27FC236}">
                <a16:creationId xmlns:a16="http://schemas.microsoft.com/office/drawing/2014/main" id="{58ACD8C7-64AE-9148-A68A-064817668F27}"/>
              </a:ext>
            </a:extLst>
          </p:cNvPr>
          <p:cNvPicPr>
            <a:picLocks noChangeAspect="1"/>
          </p:cNvPicPr>
          <p:nvPr/>
        </p:nvPicPr>
        <p:blipFill>
          <a:blip r:embed="rId2"/>
          <a:stretch>
            <a:fillRect/>
          </a:stretch>
        </p:blipFill>
        <p:spPr>
          <a:xfrm>
            <a:off x="933450" y="1741072"/>
            <a:ext cx="5676900" cy="4038600"/>
          </a:xfrm>
          <a:prstGeom prst="rect">
            <a:avLst/>
          </a:prstGeom>
        </p:spPr>
      </p:pic>
      <p:sp>
        <p:nvSpPr>
          <p:cNvPr id="4" name="TextBox 3">
            <a:extLst>
              <a:ext uri="{FF2B5EF4-FFF2-40B4-BE49-F238E27FC236}">
                <a16:creationId xmlns:a16="http://schemas.microsoft.com/office/drawing/2014/main" id="{9C265973-C630-BE4E-A879-D3FC591DDECE}"/>
              </a:ext>
            </a:extLst>
          </p:cNvPr>
          <p:cNvSpPr txBox="1"/>
          <p:nvPr/>
        </p:nvSpPr>
        <p:spPr>
          <a:xfrm>
            <a:off x="7251699" y="1892300"/>
            <a:ext cx="4559301" cy="1446550"/>
          </a:xfrm>
          <a:prstGeom prst="rect">
            <a:avLst/>
          </a:prstGeom>
          <a:noFill/>
        </p:spPr>
        <p:txBody>
          <a:bodyPr wrap="square" rtlCol="0">
            <a:spAutoFit/>
          </a:bodyPr>
          <a:lstStyle/>
          <a:p>
            <a:r>
              <a:rPr lang="en-US" sz="1400" dirty="0"/>
              <a:t>It proposed a new model </a:t>
            </a:r>
            <a:r>
              <a:rPr lang="en-US" sz="1400" dirty="0" err="1"/>
              <a:t>Rela</a:t>
            </a:r>
            <a:r>
              <a:rPr lang="en-US" sz="1400" dirty="0"/>
              <a:t>- </a:t>
            </a:r>
            <a:r>
              <a:rPr lang="en-US" sz="1400" dirty="0" err="1"/>
              <a:t>tional</a:t>
            </a:r>
            <a:r>
              <a:rPr lang="en-US" sz="1400" dirty="0"/>
              <a:t> Siamese Network (RSN) for </a:t>
            </a:r>
            <a:r>
              <a:rPr lang="en-US" sz="1400" dirty="0" err="1"/>
              <a:t>OpenRE</a:t>
            </a:r>
            <a:r>
              <a:rPr lang="en-US" sz="1400" dirty="0"/>
              <a:t>. Different from conventional unsupervised models, this model learns to measure relational similarity from supervised/distantly-supervised data of predefined relations, as well as unsupervised data of novel relations. </a:t>
            </a:r>
          </a:p>
          <a:p>
            <a:endParaRPr lang="en-US" dirty="0"/>
          </a:p>
        </p:txBody>
      </p:sp>
    </p:spTree>
    <p:extLst>
      <p:ext uri="{BB962C8B-B14F-4D97-AF65-F5344CB8AC3E}">
        <p14:creationId xmlns:p14="http://schemas.microsoft.com/office/powerpoint/2010/main" val="239958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DihEdral</a:t>
            </a:r>
            <a:r>
              <a:rPr lang="en-US" sz="1600" b="1" dirty="0">
                <a:latin typeface="+mn-lt"/>
                <a:ea typeface="+mn-ea"/>
                <a:cs typeface="+mn-cs"/>
              </a:rPr>
              <a:t>: Relation Embedding with Dihedral Group in Knowledge Graph</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656594"/>
            <a:ext cx="9144000" cy="369333"/>
          </a:xfrm>
        </p:spPr>
        <p:txBody>
          <a:bodyPr>
            <a:normAutofit/>
          </a:bodyPr>
          <a:lstStyle/>
          <a:p>
            <a:pPr algn="l"/>
            <a:r>
              <a:rPr lang="en-US" sz="1800" dirty="0"/>
              <a:t>Limitation of Existing Work:</a:t>
            </a:r>
            <a:endParaRPr lang="en-US" sz="14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21166" y="4239829"/>
            <a:ext cx="7641772" cy="1015663"/>
          </a:xfrm>
          <a:prstGeom prst="rect">
            <a:avLst/>
          </a:prstGeom>
          <a:noFill/>
        </p:spPr>
        <p:txBody>
          <a:bodyPr wrap="square" rtlCol="0">
            <a:spAutoFit/>
          </a:bodyPr>
          <a:lstStyle/>
          <a:p>
            <a:r>
              <a:rPr lang="en-US" dirty="0"/>
              <a:t>Key idea of Approach:</a:t>
            </a:r>
          </a:p>
          <a:p>
            <a:r>
              <a:rPr lang="en-US" sz="1400" dirty="0" err="1"/>
              <a:t>DihEdral</a:t>
            </a:r>
            <a:r>
              <a:rPr lang="en-US" sz="1400" dirty="0"/>
              <a:t> models the relation in knowledge graphs with the representation of dihedral group. It is a bilinear model and supports relation symmetry, skew-symmetry, inversion, abelian composition and non-abelian composition due to the properties of dihedral group.</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https://arxiv.org/abs/1906.00687</a:t>
            </a:r>
            <a:endParaRPr lang="en-US" sz="1200" dirty="0"/>
          </a:p>
          <a:p>
            <a:r>
              <a:rPr lang="en-US" sz="1200" dirty="0"/>
              <a:t>Source: ACL 2019</a:t>
            </a:r>
          </a:p>
        </p:txBody>
      </p:sp>
      <p:sp>
        <p:nvSpPr>
          <p:cNvPr id="8" name="TextBox 7">
            <a:extLst>
              <a:ext uri="{FF2B5EF4-FFF2-40B4-BE49-F238E27FC236}">
                <a16:creationId xmlns:a16="http://schemas.microsoft.com/office/drawing/2014/main" id="{455402D7-687C-9747-B3E7-DFE657CF00D2}"/>
              </a:ext>
            </a:extLst>
          </p:cNvPr>
          <p:cNvSpPr txBox="1"/>
          <p:nvPr/>
        </p:nvSpPr>
        <p:spPr>
          <a:xfrm>
            <a:off x="1208314" y="1996830"/>
            <a:ext cx="7352590" cy="1169551"/>
          </a:xfrm>
          <a:prstGeom prst="rect">
            <a:avLst/>
          </a:prstGeom>
          <a:noFill/>
        </p:spPr>
        <p:txBody>
          <a:bodyPr wrap="square" rtlCol="0">
            <a:spAutoFit/>
          </a:bodyPr>
          <a:lstStyle/>
          <a:p>
            <a:r>
              <a:rPr lang="en-US" sz="1400" dirty="0"/>
              <a:t>As a family of effective approaches for link predictions, embedding methods try to learn low-rank representations for both entities and relations such that the bi- linear form defined therein is a well-behaved scoring function. Despite of their successful performances, existing bilinear forms overlook the modeling of relation compositions, resulting in lacks of interpretability for reasoning on KG. </a:t>
            </a:r>
          </a:p>
        </p:txBody>
      </p:sp>
    </p:spTree>
    <p:extLst>
      <p:ext uri="{BB962C8B-B14F-4D97-AF65-F5344CB8AC3E}">
        <p14:creationId xmlns:p14="http://schemas.microsoft.com/office/powerpoint/2010/main" val="1285427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641731"/>
            <a:ext cx="9270093" cy="477837"/>
          </a:xfrm>
        </p:spPr>
        <p:txBody>
          <a:bodyPr>
            <a:normAutofit/>
          </a:bodyPr>
          <a:lstStyle/>
          <a:p>
            <a:pPr algn="l"/>
            <a:r>
              <a:rPr lang="en-US" sz="1600" b="1" dirty="0">
                <a:latin typeface="+mn-lt"/>
                <a:ea typeface="+mn-ea"/>
                <a:cs typeface="+mn-cs"/>
              </a:rPr>
              <a:t>Attention as Relation: Learning Supervised Multi-head Self-Attention for Relation Extraction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891099"/>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6872514" y="176861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https://arxiv.org/pdf/1906.03158.pdf</a:t>
            </a:r>
            <a:endParaRPr lang="en-US" sz="1200" dirty="0"/>
          </a:p>
          <a:p>
            <a:r>
              <a:rPr lang="en-US" sz="1200" dirty="0"/>
              <a:t>Source:  ACL 2019</a:t>
            </a:r>
          </a:p>
        </p:txBody>
      </p:sp>
      <p:sp>
        <p:nvSpPr>
          <p:cNvPr id="7" name="TextBox 6">
            <a:extLst>
              <a:ext uri="{FF2B5EF4-FFF2-40B4-BE49-F238E27FC236}">
                <a16:creationId xmlns:a16="http://schemas.microsoft.com/office/drawing/2014/main" id="{A7AE3A9C-7E08-484E-8139-0D5EEEDE491D}"/>
              </a:ext>
            </a:extLst>
          </p:cNvPr>
          <p:cNvSpPr txBox="1"/>
          <p:nvPr/>
        </p:nvSpPr>
        <p:spPr>
          <a:xfrm>
            <a:off x="954314" y="2489200"/>
            <a:ext cx="4481286" cy="2308324"/>
          </a:xfrm>
          <a:prstGeom prst="rect">
            <a:avLst/>
          </a:prstGeom>
          <a:noFill/>
        </p:spPr>
        <p:txBody>
          <a:bodyPr wrap="square" rtlCol="0">
            <a:spAutoFit/>
          </a:bodyPr>
          <a:lstStyle/>
          <a:p>
            <a:r>
              <a:rPr lang="en-US" dirty="0"/>
              <a:t>Efforts have been made to build general purpose extractors that represent relations with their surface forms, or which jointly embed surface forms with relations from an existing knowledge graph. However, both of these approaches are limited in their ability to generalize. </a:t>
            </a:r>
          </a:p>
          <a:p>
            <a:endParaRPr lang="en-US" dirty="0"/>
          </a:p>
        </p:txBody>
      </p:sp>
      <p:sp>
        <p:nvSpPr>
          <p:cNvPr id="8" name="TextBox 7">
            <a:extLst>
              <a:ext uri="{FF2B5EF4-FFF2-40B4-BE49-F238E27FC236}">
                <a16:creationId xmlns:a16="http://schemas.microsoft.com/office/drawing/2014/main" id="{28AA2193-7F9A-3644-89FC-C428DE008683}"/>
              </a:ext>
            </a:extLst>
          </p:cNvPr>
          <p:cNvSpPr txBox="1"/>
          <p:nvPr/>
        </p:nvSpPr>
        <p:spPr>
          <a:xfrm>
            <a:off x="6872514" y="2395086"/>
            <a:ext cx="4140200" cy="2308324"/>
          </a:xfrm>
          <a:prstGeom prst="rect">
            <a:avLst/>
          </a:prstGeom>
          <a:noFill/>
        </p:spPr>
        <p:txBody>
          <a:bodyPr wrap="square" rtlCol="0">
            <a:spAutoFit/>
          </a:bodyPr>
          <a:lstStyle/>
          <a:p>
            <a:r>
              <a:rPr lang="en-US" dirty="0"/>
              <a:t>It built on extensions of Harris’ distributional hypothesis to relations, as well as recent advances in learning text representations (specifically, BERT), to build task agnostic relation representations solely from entity-linked text. </a:t>
            </a:r>
          </a:p>
          <a:p>
            <a:endParaRPr lang="en-US" dirty="0"/>
          </a:p>
        </p:txBody>
      </p:sp>
    </p:spTree>
    <p:extLst>
      <p:ext uri="{BB962C8B-B14F-4D97-AF65-F5344CB8AC3E}">
        <p14:creationId xmlns:p14="http://schemas.microsoft.com/office/powerpoint/2010/main" val="97868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66DA9915-6CE0-534E-886B-C2608CB7289D}"/>
              </a:ext>
            </a:extLst>
          </p:cNvPr>
          <p:cNvSpPr txBox="1">
            <a:spLocks/>
          </p:cNvSpPr>
          <p:nvPr/>
        </p:nvSpPr>
        <p:spPr>
          <a:xfrm>
            <a:off x="776800" y="654431"/>
            <a:ext cx="9270093"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Attention as Relation: Learning Supervised Multi-head Self-Attention for Relation Extraction</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B138BF56-E527-0C49-A052-68F7F2B56578}"/>
              </a:ext>
            </a:extLst>
          </p:cNvPr>
          <p:cNvPicPr>
            <a:picLocks noChangeAspect="1"/>
          </p:cNvPicPr>
          <p:nvPr/>
        </p:nvPicPr>
        <p:blipFill>
          <a:blip r:embed="rId2"/>
          <a:stretch>
            <a:fillRect/>
          </a:stretch>
        </p:blipFill>
        <p:spPr>
          <a:xfrm>
            <a:off x="228601" y="1790044"/>
            <a:ext cx="6893598" cy="3226456"/>
          </a:xfrm>
          <a:prstGeom prst="rect">
            <a:avLst/>
          </a:prstGeom>
        </p:spPr>
      </p:pic>
      <p:sp>
        <p:nvSpPr>
          <p:cNvPr id="4" name="TextBox 3">
            <a:extLst>
              <a:ext uri="{FF2B5EF4-FFF2-40B4-BE49-F238E27FC236}">
                <a16:creationId xmlns:a16="http://schemas.microsoft.com/office/drawing/2014/main" id="{0669FD85-9C6B-AD49-955D-8AAD939D0889}"/>
              </a:ext>
            </a:extLst>
          </p:cNvPr>
          <p:cNvSpPr txBox="1"/>
          <p:nvPr/>
        </p:nvSpPr>
        <p:spPr>
          <a:xfrm>
            <a:off x="7758885" y="1790044"/>
            <a:ext cx="3836215" cy="2031325"/>
          </a:xfrm>
          <a:prstGeom prst="rect">
            <a:avLst/>
          </a:prstGeom>
          <a:noFill/>
        </p:spPr>
        <p:txBody>
          <a:bodyPr wrap="square" rtlCol="0">
            <a:spAutoFit/>
          </a:bodyPr>
          <a:lstStyle/>
          <a:p>
            <a:r>
              <a:rPr lang="en-US" dirty="0"/>
              <a:t>It studied the problem of producing useful relation representations directly from text. It described a novel training setup, which called </a:t>
            </a:r>
            <a:r>
              <a:rPr lang="en-US" i="1" dirty="0"/>
              <a:t>matching the blanks</a:t>
            </a:r>
            <a:r>
              <a:rPr lang="en-US" dirty="0"/>
              <a:t>, which relies solely on entity resolution annotations. </a:t>
            </a:r>
          </a:p>
          <a:p>
            <a:endParaRPr lang="en-US" dirty="0"/>
          </a:p>
        </p:txBody>
      </p:sp>
    </p:spTree>
    <p:extLst>
      <p:ext uri="{BB962C8B-B14F-4D97-AF65-F5344CB8AC3E}">
        <p14:creationId xmlns:p14="http://schemas.microsoft.com/office/powerpoint/2010/main" val="474601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741446"/>
            <a:ext cx="9144000" cy="477837"/>
          </a:xfrm>
        </p:spPr>
        <p:txBody>
          <a:bodyPr>
            <a:normAutofit/>
          </a:bodyPr>
          <a:lstStyle/>
          <a:p>
            <a:pPr algn="l"/>
            <a:r>
              <a:rPr lang="en-US" sz="1400" b="1" dirty="0"/>
              <a:t>Multi-Level Matching and Aggregation Network for Few-Shot Relation Classification </a:t>
            </a:r>
            <a:br>
              <a:rPr lang="en-US" sz="1400" b="1" dirty="0"/>
            </a:br>
            <a:endParaRPr lang="en-US" sz="14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7647214" y="128816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https://www.aclweb.org/anthology/P19-1277.pdf</a:t>
            </a:r>
            <a:endParaRPr lang="en-US" sz="1200" dirty="0"/>
          </a:p>
          <a:p>
            <a:r>
              <a:rPr lang="en-US" sz="1200" dirty="0"/>
              <a:t>Source:  ACL 2019</a:t>
            </a:r>
          </a:p>
        </p:txBody>
      </p:sp>
      <p:sp>
        <p:nvSpPr>
          <p:cNvPr id="7" name="TextBox 6">
            <a:extLst>
              <a:ext uri="{FF2B5EF4-FFF2-40B4-BE49-F238E27FC236}">
                <a16:creationId xmlns:a16="http://schemas.microsoft.com/office/drawing/2014/main" id="{693DCFF2-AB48-DD4A-B0A1-32BFEF59D511}"/>
              </a:ext>
            </a:extLst>
          </p:cNvPr>
          <p:cNvSpPr txBox="1"/>
          <p:nvPr/>
        </p:nvSpPr>
        <p:spPr>
          <a:xfrm>
            <a:off x="954314" y="2070100"/>
            <a:ext cx="3973286" cy="1754326"/>
          </a:xfrm>
          <a:prstGeom prst="rect">
            <a:avLst/>
          </a:prstGeom>
          <a:noFill/>
        </p:spPr>
        <p:txBody>
          <a:bodyPr wrap="square" rtlCol="0">
            <a:spAutoFit/>
          </a:bodyPr>
          <a:lstStyle/>
          <a:p>
            <a:r>
              <a:rPr lang="en-US" dirty="0"/>
              <a:t>Previous studies on this topic adopt prototypical networks, which calculate the embedding vector of a query in- stance and the prototype vector of each support set independently. </a:t>
            </a:r>
          </a:p>
          <a:p>
            <a:endParaRPr lang="en-US" dirty="0"/>
          </a:p>
        </p:txBody>
      </p:sp>
      <p:sp>
        <p:nvSpPr>
          <p:cNvPr id="8" name="TextBox 7">
            <a:extLst>
              <a:ext uri="{FF2B5EF4-FFF2-40B4-BE49-F238E27FC236}">
                <a16:creationId xmlns:a16="http://schemas.microsoft.com/office/drawing/2014/main" id="{42444623-4061-FC40-A02D-3BF2D4F8BAEC}"/>
              </a:ext>
            </a:extLst>
          </p:cNvPr>
          <p:cNvSpPr txBox="1"/>
          <p:nvPr/>
        </p:nvSpPr>
        <p:spPr>
          <a:xfrm>
            <a:off x="7124700" y="1915121"/>
            <a:ext cx="4064000" cy="3139321"/>
          </a:xfrm>
          <a:prstGeom prst="rect">
            <a:avLst/>
          </a:prstGeom>
          <a:noFill/>
        </p:spPr>
        <p:txBody>
          <a:bodyPr wrap="square" rtlCol="0">
            <a:spAutoFit/>
          </a:bodyPr>
          <a:lstStyle/>
          <a:p>
            <a:r>
              <a:rPr lang="en-US" dirty="0"/>
              <a:t>In contrast, this proposed MLMAN model encodes the query instance and each support set in an interactive way by considering their matching information at both local and instance levels. The final class prototype for each support set is obtained by attentive aggregation over the representations of its support instances, where the weights are calculated using the query instance. </a:t>
            </a:r>
          </a:p>
          <a:p>
            <a:endParaRPr lang="en-US" dirty="0"/>
          </a:p>
        </p:txBody>
      </p:sp>
    </p:spTree>
    <p:extLst>
      <p:ext uri="{BB962C8B-B14F-4D97-AF65-F5344CB8AC3E}">
        <p14:creationId xmlns:p14="http://schemas.microsoft.com/office/powerpoint/2010/main" val="2402030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842358"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0E3684E4-967A-A44C-842F-85FC8A0478EB}"/>
              </a:ext>
            </a:extLst>
          </p:cNvPr>
          <p:cNvSpPr txBox="1">
            <a:spLocks/>
          </p:cNvSpPr>
          <p:nvPr/>
        </p:nvSpPr>
        <p:spPr>
          <a:xfrm>
            <a:off x="776800" y="758209"/>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a:t>Multi-Level Matching and Aggregation Network for Few-Shot Relation Classification </a:t>
            </a:r>
            <a:br>
              <a:rPr lang="en-US" sz="1400" b="1"/>
            </a:br>
            <a:endParaRPr lang="en-US" sz="1400" b="1" dirty="0">
              <a:latin typeface="+mn-lt"/>
              <a:ea typeface="+mn-ea"/>
              <a:cs typeface="+mn-cs"/>
            </a:endParaRPr>
          </a:p>
        </p:txBody>
      </p:sp>
      <p:pic>
        <p:nvPicPr>
          <p:cNvPr id="3" name="Picture 2">
            <a:extLst>
              <a:ext uri="{FF2B5EF4-FFF2-40B4-BE49-F238E27FC236}">
                <a16:creationId xmlns:a16="http://schemas.microsoft.com/office/drawing/2014/main" id="{EB17BAE9-C6CC-FC42-9496-F5377FCFA0F1}"/>
              </a:ext>
            </a:extLst>
          </p:cNvPr>
          <p:cNvPicPr>
            <a:picLocks noChangeAspect="1"/>
          </p:cNvPicPr>
          <p:nvPr/>
        </p:nvPicPr>
        <p:blipFill>
          <a:blip r:embed="rId2"/>
          <a:stretch>
            <a:fillRect/>
          </a:stretch>
        </p:blipFill>
        <p:spPr>
          <a:xfrm>
            <a:off x="552097" y="1713883"/>
            <a:ext cx="7033448" cy="2070717"/>
          </a:xfrm>
          <a:prstGeom prst="rect">
            <a:avLst/>
          </a:prstGeom>
        </p:spPr>
      </p:pic>
      <p:sp>
        <p:nvSpPr>
          <p:cNvPr id="4" name="TextBox 3">
            <a:extLst>
              <a:ext uri="{FF2B5EF4-FFF2-40B4-BE49-F238E27FC236}">
                <a16:creationId xmlns:a16="http://schemas.microsoft.com/office/drawing/2014/main" id="{3AF56031-99AC-0344-AB7B-71D7E26A8F0A}"/>
              </a:ext>
            </a:extLst>
          </p:cNvPr>
          <p:cNvSpPr txBox="1"/>
          <p:nvPr/>
        </p:nvSpPr>
        <p:spPr>
          <a:xfrm>
            <a:off x="7861300" y="4533104"/>
            <a:ext cx="3759200" cy="1754326"/>
          </a:xfrm>
          <a:prstGeom prst="rect">
            <a:avLst/>
          </a:prstGeom>
          <a:noFill/>
        </p:spPr>
        <p:txBody>
          <a:bodyPr wrap="square" rtlCol="0">
            <a:spAutoFit/>
          </a:bodyPr>
          <a:lstStyle/>
          <a:p>
            <a:r>
              <a:rPr lang="en-US" dirty="0"/>
              <a:t>Studying few-shot relation classification with data generated by distant supervision and extending our ML- MAN model to zero-shot learning will be the tasks of their future work. </a:t>
            </a:r>
          </a:p>
          <a:p>
            <a:endParaRPr lang="en-US" dirty="0"/>
          </a:p>
        </p:txBody>
      </p:sp>
      <p:sp>
        <p:nvSpPr>
          <p:cNvPr id="9" name="TextBox 8">
            <a:extLst>
              <a:ext uri="{FF2B5EF4-FFF2-40B4-BE49-F238E27FC236}">
                <a16:creationId xmlns:a16="http://schemas.microsoft.com/office/drawing/2014/main" id="{A7DAFF90-1049-C941-8319-C54A18F73CEB}"/>
              </a:ext>
            </a:extLst>
          </p:cNvPr>
          <p:cNvSpPr txBox="1"/>
          <p:nvPr/>
        </p:nvSpPr>
        <p:spPr>
          <a:xfrm>
            <a:off x="7861300" y="1828800"/>
            <a:ext cx="3670300" cy="1477328"/>
          </a:xfrm>
          <a:prstGeom prst="rect">
            <a:avLst/>
          </a:prstGeom>
          <a:noFill/>
        </p:spPr>
        <p:txBody>
          <a:bodyPr wrap="square" rtlCol="0">
            <a:spAutoFit/>
          </a:bodyPr>
          <a:lstStyle/>
          <a:p>
            <a:r>
              <a:rPr lang="en-US" dirty="0"/>
              <a:t>In this paper, a neural network with multi-level matching and aggregation has been proposed for few-shot relation classification. </a:t>
            </a:r>
          </a:p>
          <a:p>
            <a:endParaRPr lang="en-US" dirty="0"/>
          </a:p>
        </p:txBody>
      </p:sp>
    </p:spTree>
    <p:extLst>
      <p:ext uri="{BB962C8B-B14F-4D97-AF65-F5344CB8AC3E}">
        <p14:creationId xmlns:p14="http://schemas.microsoft.com/office/powerpoint/2010/main" val="323754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Proactive Human-Machine Conversation with Explicit Conversation Goals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283396"/>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https://arxiv.org/pdf/1906.05572.pdf</a:t>
            </a:r>
            <a:endParaRPr lang="en-US" sz="1200" dirty="0"/>
          </a:p>
          <a:p>
            <a:r>
              <a:rPr lang="en-US" sz="1200" dirty="0"/>
              <a:t>Source:  ACL 2019</a:t>
            </a:r>
          </a:p>
        </p:txBody>
      </p:sp>
      <p:sp>
        <p:nvSpPr>
          <p:cNvPr id="7" name="TextBox 6">
            <a:extLst>
              <a:ext uri="{FF2B5EF4-FFF2-40B4-BE49-F238E27FC236}">
                <a16:creationId xmlns:a16="http://schemas.microsoft.com/office/drawing/2014/main" id="{9D47C001-F1E0-7E4C-8ED8-63366F40765D}"/>
              </a:ext>
            </a:extLst>
          </p:cNvPr>
          <p:cNvSpPr txBox="1"/>
          <p:nvPr/>
        </p:nvSpPr>
        <p:spPr>
          <a:xfrm>
            <a:off x="954314" y="2032000"/>
            <a:ext cx="3770086" cy="2031325"/>
          </a:xfrm>
          <a:prstGeom prst="rect">
            <a:avLst/>
          </a:prstGeom>
          <a:noFill/>
        </p:spPr>
        <p:txBody>
          <a:bodyPr wrap="square" rtlCol="0">
            <a:spAutoFit/>
          </a:bodyPr>
          <a:lstStyle/>
          <a:p>
            <a:r>
              <a:rPr lang="en-US" dirty="0"/>
              <a:t>Though great progress has been made for human-machine conversation, current dialogue system is still in its infancy: it usually converses passively and utters words more as a matter of response, rather than on its own initiatives. </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4524315"/>
          </a:xfrm>
          <a:prstGeom prst="rect">
            <a:avLst/>
          </a:prstGeom>
          <a:noFill/>
        </p:spPr>
        <p:txBody>
          <a:bodyPr wrap="square" rtlCol="0">
            <a:spAutoFit/>
          </a:bodyPr>
          <a:lstStyle/>
          <a:p>
            <a:r>
              <a:rPr lang="en-US" dirty="0"/>
              <a:t>To facilitate the development of such conversation systems, we create a new dataset named </a:t>
            </a:r>
            <a:r>
              <a:rPr lang="en-US" dirty="0" err="1"/>
              <a:t>DuConv</a:t>
            </a:r>
            <a:r>
              <a:rPr lang="en-US" dirty="0"/>
              <a:t> where one acts as a conversation leader and the other acts as the follower. The leader is provided with a knowledge graph and asked to sequentially change the discussion topics, following the given conversation goal, and meanwhile keep the dialogue as natural and engaging as possible. </a:t>
            </a:r>
          </a:p>
          <a:p>
            <a:r>
              <a:rPr lang="en-US" dirty="0"/>
              <a:t>we investigate learning a proactive dialogue system by planning dialogue strategy over a knowledge graph. Our assumption is that reasoning and planning with knowledge are the keystones to achieve proactive conversation. </a:t>
            </a:r>
          </a:p>
          <a:p>
            <a:endParaRPr lang="en-US" dirty="0"/>
          </a:p>
          <a:p>
            <a:endParaRPr lang="en-US" dirty="0"/>
          </a:p>
        </p:txBody>
      </p:sp>
    </p:spTree>
    <p:extLst>
      <p:ext uri="{BB962C8B-B14F-4D97-AF65-F5344CB8AC3E}">
        <p14:creationId xmlns:p14="http://schemas.microsoft.com/office/powerpoint/2010/main" val="289875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A801E94-37DA-9340-97E5-1C7833693DAC}"/>
              </a:ext>
            </a:extLst>
          </p:cNvPr>
          <p:cNvSpPr txBox="1"/>
          <p:nvPr/>
        </p:nvSpPr>
        <p:spPr>
          <a:xfrm>
            <a:off x="7633699" y="1790044"/>
            <a:ext cx="3505200" cy="2031325"/>
          </a:xfrm>
          <a:prstGeom prst="rect">
            <a:avLst/>
          </a:prstGeom>
          <a:noFill/>
        </p:spPr>
        <p:txBody>
          <a:bodyPr wrap="square" rtlCol="0">
            <a:spAutoFit/>
          </a:bodyPr>
          <a:lstStyle/>
          <a:p>
            <a:r>
              <a:rPr lang="en-US" dirty="0"/>
              <a:t>This paper took a radical step towards building another type of human-like conversational agent: endowing it with the ability of proactively leading the conversation with an explicit conversation goal.</a:t>
            </a:r>
          </a:p>
        </p:txBody>
      </p:sp>
      <p:sp>
        <p:nvSpPr>
          <p:cNvPr id="8" name="Title 1">
            <a:extLst>
              <a:ext uri="{FF2B5EF4-FFF2-40B4-BE49-F238E27FC236}">
                <a16:creationId xmlns:a16="http://schemas.microsoft.com/office/drawing/2014/main" id="{B3977EFA-BEE0-7F49-9948-0D011614BEAD}"/>
              </a:ext>
            </a:extLst>
          </p:cNvPr>
          <p:cNvSpPr txBox="1">
            <a:spLocks/>
          </p:cNvSpPr>
          <p:nvPr/>
        </p:nvSpPr>
        <p:spPr>
          <a:xfrm>
            <a:off x="776800" y="600472"/>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Proactive Human-Machine Conversation with Explicit Conversation Goals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A84D1F5C-E464-884C-8C20-F2E31FC9CDDA}"/>
              </a:ext>
            </a:extLst>
          </p:cNvPr>
          <p:cNvPicPr>
            <a:picLocks noChangeAspect="1"/>
          </p:cNvPicPr>
          <p:nvPr/>
        </p:nvPicPr>
        <p:blipFill>
          <a:blip r:embed="rId2"/>
          <a:stretch>
            <a:fillRect/>
          </a:stretch>
        </p:blipFill>
        <p:spPr>
          <a:xfrm>
            <a:off x="750400" y="1790044"/>
            <a:ext cx="6066871" cy="1732219"/>
          </a:xfrm>
          <a:prstGeom prst="rect">
            <a:avLst/>
          </a:prstGeom>
        </p:spPr>
      </p:pic>
    </p:spTree>
    <p:extLst>
      <p:ext uri="{BB962C8B-B14F-4D97-AF65-F5344CB8AC3E}">
        <p14:creationId xmlns:p14="http://schemas.microsoft.com/office/powerpoint/2010/main" val="3861559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672567"/>
            <a:ext cx="9144000" cy="477837"/>
          </a:xfrm>
        </p:spPr>
        <p:txBody>
          <a:bodyPr>
            <a:normAutofit fontScale="90000"/>
          </a:bodyPr>
          <a:lstStyle/>
          <a:p>
            <a:pPr algn="l"/>
            <a:r>
              <a:rPr lang="en-US" sz="1800" b="1" dirty="0"/>
              <a:t>Counting Query Answers over a DL-Lite KB</a:t>
            </a:r>
            <a:br>
              <a:rPr lang="en-US" dirty="0"/>
            </a:b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283396"/>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a:t>
            </a:r>
          </a:p>
          <a:p>
            <a:r>
              <a:rPr lang="en-US" sz="1200" dirty="0"/>
              <a:t>Source:  IJCAI 2020</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646331"/>
          </a:xfrm>
          <a:prstGeom prst="rect">
            <a:avLst/>
          </a:prstGeom>
          <a:noFill/>
        </p:spPr>
        <p:txBody>
          <a:bodyPr wrap="square" rtlCol="0">
            <a:spAutoFit/>
          </a:bodyPr>
          <a:lstStyle/>
          <a:p>
            <a:endParaRPr lang="en-US" dirty="0"/>
          </a:p>
          <a:p>
            <a:endParaRPr lang="en-US" dirty="0"/>
          </a:p>
        </p:txBody>
      </p:sp>
      <p:sp>
        <p:nvSpPr>
          <p:cNvPr id="8" name="TextBox 7">
            <a:extLst>
              <a:ext uri="{FF2B5EF4-FFF2-40B4-BE49-F238E27FC236}">
                <a16:creationId xmlns:a16="http://schemas.microsoft.com/office/drawing/2014/main" id="{5D62B881-B5DE-F74A-9BDE-F67A5E3255B5}"/>
              </a:ext>
            </a:extLst>
          </p:cNvPr>
          <p:cNvSpPr txBox="1"/>
          <p:nvPr/>
        </p:nvSpPr>
        <p:spPr>
          <a:xfrm>
            <a:off x="6794500" y="1868171"/>
            <a:ext cx="45212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Study the </a:t>
            </a:r>
            <a:r>
              <a:rPr lang="en-US" i="1" dirty="0"/>
              <a:t>data complexity </a:t>
            </a:r>
            <a:r>
              <a:rPr lang="en-US" dirty="0"/>
              <a:t>of query answering, for different members of the </a:t>
            </a:r>
            <a:r>
              <a:rPr lang="en-US" i="1" dirty="0"/>
              <a:t>DL- Lite </a:t>
            </a:r>
            <a:r>
              <a:rPr lang="en-US" dirty="0"/>
              <a:t>family that include number restrictions, and for variants of </a:t>
            </a:r>
            <a:r>
              <a:rPr lang="en-US" i="1" dirty="0"/>
              <a:t>conjunctive queries with counting </a:t>
            </a:r>
            <a:r>
              <a:rPr lang="en-US" dirty="0"/>
              <a:t>that differ with respect to their shape (connected, branching, rooted). </a:t>
            </a:r>
          </a:p>
          <a:p>
            <a:pPr marL="285750" indent="-285750">
              <a:buFont typeface="Arial" panose="020B0604020202020204" pitchFamily="34" charset="0"/>
              <a:buChar char="•"/>
            </a:pPr>
            <a:r>
              <a:rPr lang="en-US" dirty="0"/>
              <a:t>Improve upon existing results by providing a P and </a:t>
            </a:r>
            <a:r>
              <a:rPr lang="en-US" dirty="0" err="1"/>
              <a:t>coNP</a:t>
            </a:r>
            <a:r>
              <a:rPr lang="en-US" dirty="0"/>
              <a:t> lower bounds, and upper bounds in P and LOGSPACE. </a:t>
            </a:r>
          </a:p>
          <a:p>
            <a:pPr marL="285750" indent="-285750">
              <a:buFont typeface="Arial" panose="020B0604020202020204" pitchFamily="34" charset="0"/>
              <a:buChar char="•"/>
            </a:pPr>
            <a:r>
              <a:rPr lang="en-US" dirty="0"/>
              <a:t>Define a novel query rewriting technique into first-order logic with counting. </a:t>
            </a:r>
          </a:p>
        </p:txBody>
      </p:sp>
      <p:sp>
        <p:nvSpPr>
          <p:cNvPr id="10" name="TextBox 9">
            <a:extLst>
              <a:ext uri="{FF2B5EF4-FFF2-40B4-BE49-F238E27FC236}">
                <a16:creationId xmlns:a16="http://schemas.microsoft.com/office/drawing/2014/main" id="{D3BDE903-E7EE-FC45-A0C4-C8795F544CEC}"/>
              </a:ext>
            </a:extLst>
          </p:cNvPr>
          <p:cNvSpPr txBox="1"/>
          <p:nvPr/>
        </p:nvSpPr>
        <p:spPr>
          <a:xfrm>
            <a:off x="954314" y="1968500"/>
            <a:ext cx="5141686" cy="2862322"/>
          </a:xfrm>
          <a:prstGeom prst="rect">
            <a:avLst/>
          </a:prstGeom>
          <a:noFill/>
        </p:spPr>
        <p:txBody>
          <a:bodyPr wrap="square" rtlCol="0">
            <a:spAutoFit/>
          </a:bodyPr>
          <a:lstStyle/>
          <a:p>
            <a:r>
              <a:rPr lang="en-US" dirty="0"/>
              <a:t>For CQs interpreted under the count semantics, they show a </a:t>
            </a:r>
            <a:r>
              <a:rPr lang="en-US" dirty="0" err="1"/>
              <a:t>coNP</a:t>
            </a:r>
            <a:r>
              <a:rPr lang="en-US" dirty="0"/>
              <a:t> lower bound in </a:t>
            </a:r>
            <a:r>
              <a:rPr lang="en-US" i="1" dirty="0"/>
              <a:t>data complexity</a:t>
            </a:r>
            <a:r>
              <a:rPr lang="en-US" dirty="0"/>
              <a:t>, i.e., considering that the sizes of the query and </a:t>
            </a:r>
            <a:r>
              <a:rPr lang="en-US" dirty="0" err="1"/>
              <a:t>TBox</a:t>
            </a:r>
            <a:r>
              <a:rPr lang="en-US" dirty="0"/>
              <a:t> are fixed. However, their reduction relies on a CQ that computes the cross-product of two relations which is unlikely to occur in practice. Later on, it was shown2 in [Nikolaou </a:t>
            </a:r>
            <a:r>
              <a:rPr lang="en-US" i="1" dirty="0"/>
              <a:t>et al.</a:t>
            </a:r>
            <a:r>
              <a:rPr lang="en-US" dirty="0"/>
              <a:t>, 2019] that </a:t>
            </a:r>
            <a:r>
              <a:rPr lang="en-US" dirty="0" err="1"/>
              <a:t>coNP</a:t>
            </a:r>
            <a:r>
              <a:rPr lang="en-US" dirty="0"/>
              <a:t>-hardness still holds (for a more expressive DL) using a branching and cyclic CQ without cross-product. </a:t>
            </a:r>
          </a:p>
          <a:p>
            <a:endParaRPr lang="en-US" dirty="0"/>
          </a:p>
        </p:txBody>
      </p:sp>
    </p:spTree>
    <p:extLst>
      <p:ext uri="{BB962C8B-B14F-4D97-AF65-F5344CB8AC3E}">
        <p14:creationId xmlns:p14="http://schemas.microsoft.com/office/powerpoint/2010/main" val="3376962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pic>
        <p:nvPicPr>
          <p:cNvPr id="9" name="Picture 8">
            <a:extLst>
              <a:ext uri="{FF2B5EF4-FFF2-40B4-BE49-F238E27FC236}">
                <a16:creationId xmlns:a16="http://schemas.microsoft.com/office/drawing/2014/main" id="{D9CF5BDA-2A52-E348-9C39-9C3167D281ED}"/>
              </a:ext>
            </a:extLst>
          </p:cNvPr>
          <p:cNvPicPr>
            <a:picLocks noChangeAspect="1"/>
          </p:cNvPicPr>
          <p:nvPr/>
        </p:nvPicPr>
        <p:blipFill>
          <a:blip r:embed="rId2"/>
          <a:stretch>
            <a:fillRect/>
          </a:stretch>
        </p:blipFill>
        <p:spPr>
          <a:xfrm>
            <a:off x="776800" y="1790044"/>
            <a:ext cx="5994400" cy="3403600"/>
          </a:xfrm>
          <a:prstGeom prst="rect">
            <a:avLst/>
          </a:prstGeom>
        </p:spPr>
      </p:pic>
      <p:sp>
        <p:nvSpPr>
          <p:cNvPr id="10" name="Title 1">
            <a:extLst>
              <a:ext uri="{FF2B5EF4-FFF2-40B4-BE49-F238E27FC236}">
                <a16:creationId xmlns:a16="http://schemas.microsoft.com/office/drawing/2014/main" id="{67256CB6-5871-C14E-B0D3-28E6601E8C5E}"/>
              </a:ext>
            </a:extLst>
          </p:cNvPr>
          <p:cNvSpPr txBox="1">
            <a:spLocks/>
          </p:cNvSpPr>
          <p:nvPr/>
        </p:nvSpPr>
        <p:spPr>
          <a:xfrm>
            <a:off x="954314" y="672567"/>
            <a:ext cx="9144000" cy="47783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t>Counting Query Answers over a DL-Lite KB</a:t>
            </a:r>
            <a:br>
              <a:rPr lang="en-US"/>
            </a:br>
            <a:endParaRPr lang="en-US" sz="1600" b="1" dirty="0">
              <a:latin typeface="+mn-lt"/>
              <a:ea typeface="+mn-ea"/>
              <a:cs typeface="+mn-cs"/>
            </a:endParaRPr>
          </a:p>
        </p:txBody>
      </p:sp>
    </p:spTree>
    <p:extLst>
      <p:ext uri="{BB962C8B-B14F-4D97-AF65-F5344CB8AC3E}">
        <p14:creationId xmlns:p14="http://schemas.microsoft.com/office/powerpoint/2010/main" val="3356956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Learning to Rank Query Graphs for Complex Question Answering over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080407" y="1798598"/>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676111"/>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a:t>
            </a:r>
          </a:p>
          <a:p>
            <a:r>
              <a:rPr lang="en-US" sz="1200" dirty="0"/>
              <a:t>Source:  2019</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3170099"/>
          </a:xfrm>
          <a:prstGeom prst="rect">
            <a:avLst/>
          </a:prstGeom>
          <a:noFill/>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Given an NLQ, first generate a list of formal expressions describing possible candidate queries which are in accordance with the KG structure, and then rank them </a:t>
            </a:r>
            <a:r>
              <a:rPr lang="en-US" sz="1400" dirty="0" err="1"/>
              <a:t>w.r.t</a:t>
            </a:r>
            <a:r>
              <a:rPr lang="en-US" sz="1400" dirty="0"/>
              <a:t>. the NLQ. We use a custom grammar called query graph to represent these candidate expressions, comprised of paths in the KG along with some auxiliary constraints.</a:t>
            </a:r>
          </a:p>
          <a:p>
            <a:pPr marL="285750" indent="-285750">
              <a:buFont typeface="Arial" panose="020B0604020202020204" pitchFamily="34" charset="0"/>
              <a:buChar char="•"/>
            </a:pPr>
            <a:r>
              <a:rPr lang="en-US" sz="1400" dirty="0"/>
              <a:t>Propose a novel slot matching model for ranking query graphs. The proposed model exploits the structure of query graphs by using attention to compute different representations of the question for each predicate in the query graph.</a:t>
            </a:r>
          </a:p>
          <a:p>
            <a:endParaRPr lang="en-US" dirty="0"/>
          </a:p>
        </p:txBody>
      </p:sp>
      <p:sp>
        <p:nvSpPr>
          <p:cNvPr id="7" name="TextBox 6">
            <a:extLst>
              <a:ext uri="{FF2B5EF4-FFF2-40B4-BE49-F238E27FC236}">
                <a16:creationId xmlns:a16="http://schemas.microsoft.com/office/drawing/2014/main" id="{2CD8E59E-A47C-F540-BC5D-81DE4BD6D3C8}"/>
              </a:ext>
            </a:extLst>
          </p:cNvPr>
          <p:cNvSpPr txBox="1"/>
          <p:nvPr/>
        </p:nvSpPr>
        <p:spPr>
          <a:xfrm>
            <a:off x="954314" y="2339321"/>
            <a:ext cx="5029200" cy="2308324"/>
          </a:xfrm>
          <a:prstGeom prst="rect">
            <a:avLst/>
          </a:prstGeom>
          <a:noFill/>
        </p:spPr>
        <p:txBody>
          <a:bodyPr wrap="square" rtlCol="0">
            <a:spAutoFit/>
          </a:bodyPr>
          <a:lstStyle/>
          <a:p>
            <a:r>
              <a:rPr lang="en-US" sz="1400" dirty="0"/>
              <a:t>Numerous approaches use semantic parsing to create an ungrounded expression of a given natural language question (NLQ), and then ground it </a:t>
            </a:r>
            <a:r>
              <a:rPr lang="en-US" sz="1400" dirty="0" err="1"/>
              <a:t>w.r.t</a:t>
            </a:r>
            <a:r>
              <a:rPr lang="en-US" sz="1400" dirty="0"/>
              <a:t>. a target KG. Here, grounding refers to linking elements in the expression with elements (i.e. entities and predicates) in the KG. While this approach suits the non-trivial task of handling wide syntactic and semantic variations of a question during parsing, it needs to handle lexical as well as structural mismatch between the generated expression and the target KG during grounding.</a:t>
            </a:r>
          </a:p>
          <a:p>
            <a:endParaRPr lang="en-US" dirty="0"/>
          </a:p>
        </p:txBody>
      </p:sp>
    </p:spTree>
    <p:extLst>
      <p:ext uri="{BB962C8B-B14F-4D97-AF65-F5344CB8AC3E}">
        <p14:creationId xmlns:p14="http://schemas.microsoft.com/office/powerpoint/2010/main" val="3059294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744699"/>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8C4F1EB6-BD60-1B46-B0B4-17950AAAB79D}"/>
              </a:ext>
            </a:extLst>
          </p:cNvPr>
          <p:cNvSpPr txBox="1"/>
          <p:nvPr/>
        </p:nvSpPr>
        <p:spPr>
          <a:xfrm>
            <a:off x="7633699" y="1790044"/>
            <a:ext cx="387250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conduct an empirical investigation of neural query graph ranking approaches for the task of complex question answering over knowledge graphs. </a:t>
            </a:r>
          </a:p>
          <a:p>
            <a:pPr marL="285750" indent="-285750">
              <a:buFont typeface="Arial" panose="020B0604020202020204" pitchFamily="34" charset="0"/>
              <a:buChar char="•"/>
            </a:pPr>
            <a:r>
              <a:rPr lang="en-US" dirty="0"/>
              <a:t>propose a novel self-attention based slot matching model which exploits the inherent structure of query graphs, our logical form of choice.</a:t>
            </a:r>
          </a:p>
          <a:p>
            <a:endParaRPr lang="en-US" dirty="0"/>
          </a:p>
        </p:txBody>
      </p:sp>
      <p:sp>
        <p:nvSpPr>
          <p:cNvPr id="8" name="Title 1">
            <a:extLst>
              <a:ext uri="{FF2B5EF4-FFF2-40B4-BE49-F238E27FC236}">
                <a16:creationId xmlns:a16="http://schemas.microsoft.com/office/drawing/2014/main" id="{D8BB74EE-DCFC-474E-8A26-CA3E97D1AE49}"/>
              </a:ext>
            </a:extLst>
          </p:cNvPr>
          <p:cNvSpPr txBox="1">
            <a:spLocks/>
          </p:cNvSpPr>
          <p:nvPr/>
        </p:nvSpPr>
        <p:spPr>
          <a:xfrm>
            <a:off x="776800" y="657790"/>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Learning to Rank Query Graphs for Complex Question Answering over Knowledge Graphs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B4370F76-AFF3-6B42-9092-54D8626FF8AF}"/>
              </a:ext>
            </a:extLst>
          </p:cNvPr>
          <p:cNvPicPr>
            <a:picLocks noChangeAspect="1"/>
          </p:cNvPicPr>
          <p:nvPr/>
        </p:nvPicPr>
        <p:blipFill>
          <a:blip r:embed="rId2"/>
          <a:stretch>
            <a:fillRect/>
          </a:stretch>
        </p:blipFill>
        <p:spPr>
          <a:xfrm>
            <a:off x="685800" y="1907777"/>
            <a:ext cx="6674986" cy="2435623"/>
          </a:xfrm>
          <a:prstGeom prst="rect">
            <a:avLst/>
          </a:prstGeom>
        </p:spPr>
      </p:pic>
    </p:spTree>
    <p:extLst>
      <p:ext uri="{BB962C8B-B14F-4D97-AF65-F5344CB8AC3E}">
        <p14:creationId xmlns:p14="http://schemas.microsoft.com/office/powerpoint/2010/main" val="3872461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554817" y="652298"/>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625442" y="637791"/>
            <a:ext cx="2688772" cy="646331"/>
          </a:xfrm>
          <a:prstGeom prst="rect">
            <a:avLst/>
          </a:prstGeom>
          <a:noFill/>
        </p:spPr>
        <p:txBody>
          <a:bodyPr wrap="square" rtlCol="0">
            <a:spAutoFit/>
          </a:bodyPr>
          <a:lstStyle/>
          <a:p>
            <a:r>
              <a:rPr lang="en-US" dirty="0"/>
              <a:t>Contributions:</a:t>
            </a:r>
          </a:p>
          <a:p>
            <a:endParaRPr lang="en-US" dirty="0"/>
          </a:p>
        </p:txBody>
      </p:sp>
      <p:sp>
        <p:nvSpPr>
          <p:cNvPr id="6" name="TextBox 5">
            <a:extLst>
              <a:ext uri="{FF2B5EF4-FFF2-40B4-BE49-F238E27FC236}">
                <a16:creationId xmlns:a16="http://schemas.microsoft.com/office/drawing/2014/main" id="{2BCBD42A-B05A-774D-A7A8-61F4B02E0D07}"/>
              </a:ext>
            </a:extLst>
          </p:cNvPr>
          <p:cNvSpPr txBox="1"/>
          <p:nvPr/>
        </p:nvSpPr>
        <p:spPr>
          <a:xfrm>
            <a:off x="7625442" y="4147297"/>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303C8C5-3DCB-854F-AE46-EBBEC114DC43}"/>
              </a:ext>
            </a:extLst>
          </p:cNvPr>
          <p:cNvSpPr txBox="1"/>
          <p:nvPr/>
        </p:nvSpPr>
        <p:spPr>
          <a:xfrm>
            <a:off x="7583792" y="1021630"/>
            <a:ext cx="4275010" cy="3662541"/>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new model learns knowledge graph embeddings that can capture relation compositions by nature. </a:t>
            </a:r>
          </a:p>
          <a:p>
            <a:pPr marL="285750" indent="-285750">
              <a:buFont typeface="Arial" panose="020B0604020202020204" pitchFamily="34" charset="0"/>
              <a:buChar char="•"/>
            </a:pPr>
            <a:r>
              <a:rPr lang="en-US" sz="1400" dirty="0"/>
              <a:t>Furthermore, this approach models the relation embeddings parametrized by discrete values, thereby decrease the solution space drastically. </a:t>
            </a:r>
          </a:p>
          <a:p>
            <a:pPr marL="285750" indent="-285750">
              <a:buFont typeface="Arial" panose="020B0604020202020204" pitchFamily="34" charset="0"/>
              <a:buChar char="•"/>
            </a:pPr>
            <a:r>
              <a:rPr lang="en-US" sz="1400" dirty="0"/>
              <a:t>Capture all desired properties such as (skew-) </a:t>
            </a:r>
            <a:r>
              <a:rPr lang="en-US" sz="1400" dirty="0" err="1"/>
              <a:t>sym</a:t>
            </a:r>
            <a:r>
              <a:rPr lang="en-US" sz="1400" dirty="0"/>
              <a:t>- </a:t>
            </a:r>
            <a:r>
              <a:rPr lang="en-US" sz="1400" dirty="0" err="1"/>
              <a:t>metry</a:t>
            </a:r>
            <a:r>
              <a:rPr lang="en-US" sz="1400" dirty="0"/>
              <a:t>, inversion and (non-) Abelian compo- </a:t>
            </a:r>
            <a:r>
              <a:rPr lang="en-US" sz="1400" dirty="0" err="1"/>
              <a:t>sition</a:t>
            </a:r>
            <a:r>
              <a:rPr lang="en-US" sz="1400" dirty="0"/>
              <a:t>, and outperforms existing bilinear form based approach and is comparable to or better than deep learning models such as </a:t>
            </a:r>
            <a:r>
              <a:rPr lang="en-US" sz="1400" dirty="0" err="1"/>
              <a:t>ConvE</a:t>
            </a:r>
            <a:r>
              <a:rPr lang="en-US" sz="1400" dirty="0"/>
              <a:t> </a:t>
            </a:r>
          </a:p>
          <a:p>
            <a:pPr marL="285750" indent="-285750">
              <a:buFont typeface="Arial" panose="020B0604020202020204" pitchFamily="34" charset="0"/>
              <a:buChar char="•"/>
            </a:pPr>
            <a:r>
              <a:rPr lang="en-US" sz="1400" dirty="0"/>
              <a:t>The first embedding method to incorporate non-Abelian relation compositions in terms of matrix multiplications </a:t>
            </a:r>
          </a:p>
          <a:p>
            <a:endParaRPr lang="en-US" dirty="0"/>
          </a:p>
          <a:p>
            <a:endParaRPr lang="en-US" dirty="0"/>
          </a:p>
        </p:txBody>
      </p:sp>
      <p:pic>
        <p:nvPicPr>
          <p:cNvPr id="10" name="Picture 9">
            <a:extLst>
              <a:ext uri="{FF2B5EF4-FFF2-40B4-BE49-F238E27FC236}">
                <a16:creationId xmlns:a16="http://schemas.microsoft.com/office/drawing/2014/main" id="{68387C82-D5F5-B341-A092-F3A6A2CB5712}"/>
              </a:ext>
            </a:extLst>
          </p:cNvPr>
          <p:cNvPicPr>
            <a:picLocks noChangeAspect="1"/>
          </p:cNvPicPr>
          <p:nvPr/>
        </p:nvPicPr>
        <p:blipFill>
          <a:blip r:embed="rId2"/>
          <a:stretch>
            <a:fillRect/>
          </a:stretch>
        </p:blipFill>
        <p:spPr>
          <a:xfrm>
            <a:off x="477022" y="1260258"/>
            <a:ext cx="7072991" cy="4156294"/>
          </a:xfrm>
          <a:prstGeom prst="rect">
            <a:avLst/>
          </a:prstGeom>
        </p:spPr>
      </p:pic>
      <p:sp>
        <p:nvSpPr>
          <p:cNvPr id="12" name="Title 1">
            <a:extLst>
              <a:ext uri="{FF2B5EF4-FFF2-40B4-BE49-F238E27FC236}">
                <a16:creationId xmlns:a16="http://schemas.microsoft.com/office/drawing/2014/main" id="{B02D6F85-15C7-9E4C-930A-1B4573C1CCD1}"/>
              </a:ext>
            </a:extLst>
          </p:cNvPr>
          <p:cNvSpPr txBox="1">
            <a:spLocks/>
          </p:cNvSpPr>
          <p:nvPr/>
        </p:nvSpPr>
        <p:spPr>
          <a:xfrm>
            <a:off x="577297" y="294066"/>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mn-lt"/>
                <a:ea typeface="+mn-ea"/>
                <a:cs typeface="+mn-cs"/>
              </a:rPr>
              <a:t>DihEdral</a:t>
            </a:r>
            <a:r>
              <a:rPr lang="en-US" sz="1600" b="1" dirty="0">
                <a:latin typeface="+mn-lt"/>
                <a:ea typeface="+mn-ea"/>
                <a:cs typeface="+mn-cs"/>
              </a:rPr>
              <a:t>: Relation Embedding with Dihedral Group in Knowledge Graph</a:t>
            </a:r>
          </a:p>
        </p:txBody>
      </p:sp>
    </p:spTree>
    <p:extLst>
      <p:ext uri="{BB962C8B-B14F-4D97-AF65-F5344CB8AC3E}">
        <p14:creationId xmlns:p14="http://schemas.microsoft.com/office/powerpoint/2010/main" val="1321041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772896"/>
            <a:ext cx="9144000" cy="477837"/>
          </a:xfrm>
        </p:spPr>
        <p:txBody>
          <a:bodyPr>
            <a:noAutofit/>
          </a:bodyPr>
          <a:lstStyle/>
          <a:p>
            <a:pPr algn="l"/>
            <a:r>
              <a:rPr lang="en-US" sz="1600" dirty="0">
                <a:latin typeface="+mn-lt"/>
              </a:rPr>
              <a:t>SPARQA: Skeleton-based Semantic Parsing for Complex Questions over Knowledge Bases </a:t>
            </a: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104900" y="1547201"/>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476634"/>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https://arxiv.org/pdf/2003.13956.pdf</a:t>
            </a:r>
            <a:endParaRPr lang="en-US" sz="1200" dirty="0"/>
          </a:p>
          <a:p>
            <a:r>
              <a:rPr lang="en-US" sz="1200" dirty="0"/>
              <a:t>Source:  AAAI 2020</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646331"/>
          </a:xfrm>
          <a:prstGeom prst="rect">
            <a:avLst/>
          </a:prstGeom>
          <a:noFill/>
        </p:spPr>
        <p:txBody>
          <a:bodyPr wrap="square" rtlCol="0">
            <a:spAutoFit/>
          </a:bodyPr>
          <a:lstStyle/>
          <a:p>
            <a:endParaRPr lang="en-US" dirty="0"/>
          </a:p>
          <a:p>
            <a:endParaRPr lang="en-US" dirty="0"/>
          </a:p>
        </p:txBody>
      </p:sp>
      <p:sp>
        <p:nvSpPr>
          <p:cNvPr id="7" name="TextBox 6">
            <a:extLst>
              <a:ext uri="{FF2B5EF4-FFF2-40B4-BE49-F238E27FC236}">
                <a16:creationId xmlns:a16="http://schemas.microsoft.com/office/drawing/2014/main" id="{E992B0B1-8BD2-8943-A7E6-E5F33C180CAD}"/>
              </a:ext>
            </a:extLst>
          </p:cNvPr>
          <p:cNvSpPr txBox="1"/>
          <p:nvPr/>
        </p:nvSpPr>
        <p:spPr>
          <a:xfrm>
            <a:off x="1104900" y="2055059"/>
            <a:ext cx="3733800"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semantic parsing often relies on syntactic parsing like dependencies. Errors in syntactic parsing, which are expected for complex questions, will be propagated to the downstream semantic parsing and influence the overall performance. </a:t>
            </a:r>
          </a:p>
          <a:p>
            <a:pPr marL="285750" indent="-285750">
              <a:buFont typeface="Arial" panose="020B0604020202020204" pitchFamily="34" charset="0"/>
              <a:buChar char="•"/>
            </a:pPr>
            <a:r>
              <a:rPr lang="en-US" sz="1400" dirty="0"/>
              <a:t>Second, a question is often transformed into a KB- independent graph-structured ungrounded query, which in turn is grounded over the underlying KB into a formal query which may have a different structure. </a:t>
            </a:r>
          </a:p>
        </p:txBody>
      </p:sp>
      <p:sp>
        <p:nvSpPr>
          <p:cNvPr id="8" name="TextBox 7">
            <a:extLst>
              <a:ext uri="{FF2B5EF4-FFF2-40B4-BE49-F238E27FC236}">
                <a16:creationId xmlns:a16="http://schemas.microsoft.com/office/drawing/2014/main" id="{300F2062-08DE-6841-86A8-5BCB702D0D27}"/>
              </a:ext>
            </a:extLst>
          </p:cNvPr>
          <p:cNvSpPr txBox="1"/>
          <p:nvPr/>
        </p:nvSpPr>
        <p:spPr>
          <a:xfrm>
            <a:off x="6692900" y="2127905"/>
            <a:ext cx="4000500" cy="2862322"/>
          </a:xfrm>
          <a:prstGeom prst="rect">
            <a:avLst/>
          </a:prstGeom>
          <a:noFill/>
        </p:spPr>
        <p:txBody>
          <a:bodyPr wrap="square" rtlCol="0">
            <a:spAutoFit/>
          </a:bodyPr>
          <a:lstStyle/>
          <a:p>
            <a:pPr marL="285750" indent="-285750">
              <a:buFont typeface="Arial" panose="020B0604020202020204" pitchFamily="34" charset="0"/>
              <a:buChar char="•"/>
            </a:pPr>
            <a:r>
              <a:rPr lang="en-US" sz="1400" dirty="0"/>
              <a:t>From an input question, we identify its high-level skeleton structure, to help accurate generation of an ungrounded query. </a:t>
            </a:r>
          </a:p>
          <a:p>
            <a:pPr marL="285750" indent="-285750">
              <a:buFont typeface="Arial" panose="020B0604020202020204" pitchFamily="34" charset="0"/>
              <a:buChar char="•"/>
            </a:pPr>
            <a:r>
              <a:rPr lang="en-US" sz="1400" dirty="0"/>
              <a:t>This ungrounded query and its structural variants are grounded against a KB. </a:t>
            </a:r>
          </a:p>
          <a:p>
            <a:pPr marL="285750" indent="-285750">
              <a:buFont typeface="Arial" panose="020B0604020202020204" pitchFamily="34" charset="0"/>
              <a:buChar char="•"/>
            </a:pPr>
            <a:r>
              <a:rPr lang="en-US" sz="1400" dirty="0"/>
              <a:t>The generated grounded queries are ranked by a multi-strategy scorer, and the top-ranked grounded formal query is executed to retrieve answers from the KB. </a:t>
            </a:r>
          </a:p>
          <a:p>
            <a:endParaRPr lang="en-US" dirty="0"/>
          </a:p>
          <a:p>
            <a:endParaRPr lang="en-US" dirty="0"/>
          </a:p>
          <a:p>
            <a:endParaRPr lang="en-US" dirty="0"/>
          </a:p>
        </p:txBody>
      </p:sp>
    </p:spTree>
    <p:extLst>
      <p:ext uri="{BB962C8B-B14F-4D97-AF65-F5344CB8AC3E}">
        <p14:creationId xmlns:p14="http://schemas.microsoft.com/office/powerpoint/2010/main" val="3438571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814900" y="965738"/>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43770" y="975421"/>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4764600" y="5015153"/>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A58FC92E-667E-E940-8F05-3D33F71C4022}"/>
              </a:ext>
            </a:extLst>
          </p:cNvPr>
          <p:cNvSpPr txBox="1">
            <a:spLocks/>
          </p:cNvSpPr>
          <p:nvPr/>
        </p:nvSpPr>
        <p:spPr>
          <a:xfrm>
            <a:off x="814900" y="497584"/>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mn-lt"/>
              </a:rPr>
              <a:t>SPARQA: Skeleton-based Semantic Parsing for Complex Questions over Knowledge Bases </a:t>
            </a:r>
            <a:br>
              <a:rPr lang="en-US" sz="1600" dirty="0">
                <a:latin typeface="+mn-lt"/>
              </a:rPr>
            </a:br>
            <a:endParaRPr lang="en-US" sz="1600" b="1" dirty="0">
              <a:latin typeface="+mn-lt"/>
              <a:ea typeface="+mn-ea"/>
              <a:cs typeface="+mn-cs"/>
            </a:endParaRPr>
          </a:p>
        </p:txBody>
      </p:sp>
      <p:sp>
        <p:nvSpPr>
          <p:cNvPr id="2" name="TextBox 1">
            <a:extLst>
              <a:ext uri="{FF2B5EF4-FFF2-40B4-BE49-F238E27FC236}">
                <a16:creationId xmlns:a16="http://schemas.microsoft.com/office/drawing/2014/main" id="{E94556EE-6AA6-DA48-B325-AABF6B54F3D6}"/>
              </a:ext>
            </a:extLst>
          </p:cNvPr>
          <p:cNvSpPr txBox="1"/>
          <p:nvPr/>
        </p:nvSpPr>
        <p:spPr>
          <a:xfrm>
            <a:off x="7583431" y="1490872"/>
            <a:ext cx="4310371"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Propose a skeleton grammar to represent the high- level structure of a complex question. This lightweight formalism and our parsing algorithm help to improve the accuracy of the downstream semantic parsing. </a:t>
            </a:r>
          </a:p>
          <a:p>
            <a:pPr marL="285750" indent="-285750">
              <a:buFont typeface="Arial" panose="020B0604020202020204" pitchFamily="34" charset="0"/>
              <a:buChar char="•"/>
            </a:pPr>
            <a:r>
              <a:rPr lang="en-US" sz="1400" dirty="0"/>
              <a:t>Train and evaluate our algorithm for skeleton parsing, we manually annotate the skeleton structure for over 10K questions in two KBQA datasets. We make this resource public to support future research. </a:t>
            </a:r>
          </a:p>
          <a:p>
            <a:pPr marL="285750" indent="-285750">
              <a:buFont typeface="Arial" panose="020B0604020202020204" pitchFamily="34" charset="0"/>
              <a:buChar char="•"/>
            </a:pPr>
            <a:r>
              <a:rPr lang="en-US" sz="1400" dirty="0"/>
              <a:t>Combine sentence-level and word-level scoring to rank grounded queries. The former mines and matches sentence patterns. The latter processes bags of words and trains a novel neural model to compute similarity. </a:t>
            </a:r>
          </a:p>
        </p:txBody>
      </p:sp>
      <p:pic>
        <p:nvPicPr>
          <p:cNvPr id="4" name="Picture 3">
            <a:extLst>
              <a:ext uri="{FF2B5EF4-FFF2-40B4-BE49-F238E27FC236}">
                <a16:creationId xmlns:a16="http://schemas.microsoft.com/office/drawing/2014/main" id="{F70639BC-134D-F240-84E3-3AF31ABDEFAE}"/>
              </a:ext>
            </a:extLst>
          </p:cNvPr>
          <p:cNvPicPr>
            <a:picLocks noChangeAspect="1"/>
          </p:cNvPicPr>
          <p:nvPr/>
        </p:nvPicPr>
        <p:blipFill>
          <a:blip r:embed="rId2"/>
          <a:stretch>
            <a:fillRect/>
          </a:stretch>
        </p:blipFill>
        <p:spPr>
          <a:xfrm>
            <a:off x="3894431" y="1473515"/>
            <a:ext cx="3626361" cy="2756034"/>
          </a:xfrm>
          <a:prstGeom prst="rect">
            <a:avLst/>
          </a:prstGeom>
        </p:spPr>
      </p:pic>
      <p:pic>
        <p:nvPicPr>
          <p:cNvPr id="10" name="Picture 9">
            <a:extLst>
              <a:ext uri="{FF2B5EF4-FFF2-40B4-BE49-F238E27FC236}">
                <a16:creationId xmlns:a16="http://schemas.microsoft.com/office/drawing/2014/main" id="{99904C83-5D9C-B247-9F7B-0226D769890F}"/>
              </a:ext>
            </a:extLst>
          </p:cNvPr>
          <p:cNvPicPr>
            <a:picLocks noChangeAspect="1"/>
          </p:cNvPicPr>
          <p:nvPr/>
        </p:nvPicPr>
        <p:blipFill>
          <a:blip r:embed="rId3"/>
          <a:stretch>
            <a:fillRect/>
          </a:stretch>
        </p:blipFill>
        <p:spPr>
          <a:xfrm>
            <a:off x="298198" y="1443575"/>
            <a:ext cx="3596233" cy="3982828"/>
          </a:xfrm>
          <a:prstGeom prst="rect">
            <a:avLst/>
          </a:prstGeom>
        </p:spPr>
      </p:pic>
      <p:sp>
        <p:nvSpPr>
          <p:cNvPr id="11" name="TextBox 10">
            <a:extLst>
              <a:ext uri="{FF2B5EF4-FFF2-40B4-BE49-F238E27FC236}">
                <a16:creationId xmlns:a16="http://schemas.microsoft.com/office/drawing/2014/main" id="{0FE8B2F2-4847-DE4E-A4CB-3C50E35210DF}"/>
              </a:ext>
            </a:extLst>
          </p:cNvPr>
          <p:cNvSpPr txBox="1"/>
          <p:nvPr/>
        </p:nvSpPr>
        <p:spPr>
          <a:xfrm>
            <a:off x="4876800" y="5426403"/>
            <a:ext cx="6769100" cy="1292662"/>
          </a:xfrm>
          <a:prstGeom prst="rect">
            <a:avLst/>
          </a:prstGeom>
          <a:noFill/>
        </p:spPr>
        <p:txBody>
          <a:bodyPr wrap="square" rtlCol="0">
            <a:spAutoFit/>
          </a:bodyPr>
          <a:lstStyle/>
          <a:p>
            <a:r>
              <a:rPr lang="en-US" sz="1200" dirty="0"/>
              <a:t>First, node recognition and linking, though being out of the scope of our contribution, is a major weakness of our full approach. It is still an open problem in question answering research. Second, for structural heterogeneity, one may explore some graph-based methods, such as graph edit distance and graph neural network. Third, aggregate questions are not the focus of our approach, but occupy a considerable proportion in complex questions. It may be possible to learn templates for parsing such questions. </a:t>
            </a:r>
          </a:p>
          <a:p>
            <a:endParaRPr lang="en-US" dirty="0"/>
          </a:p>
        </p:txBody>
      </p:sp>
    </p:spTree>
    <p:extLst>
      <p:ext uri="{BB962C8B-B14F-4D97-AF65-F5344CB8AC3E}">
        <p14:creationId xmlns:p14="http://schemas.microsoft.com/office/powerpoint/2010/main" val="232937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A Relational Memory-based Embedding Model for Triple Classification and Search Personalization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666728"/>
            <a:ext cx="9144000" cy="353930"/>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https://arxiv.org/pdf/1907.06080.pdf</a:t>
            </a:r>
            <a:endParaRPr lang="en-US" sz="1200" dirty="0"/>
          </a:p>
          <a:p>
            <a:r>
              <a:rPr lang="en-US" sz="1200" dirty="0"/>
              <a:t>Source:  ACL 2020</a:t>
            </a:r>
          </a:p>
        </p:txBody>
      </p:sp>
      <p:sp>
        <p:nvSpPr>
          <p:cNvPr id="7" name="TextBox 6">
            <a:extLst>
              <a:ext uri="{FF2B5EF4-FFF2-40B4-BE49-F238E27FC236}">
                <a16:creationId xmlns:a16="http://schemas.microsoft.com/office/drawing/2014/main" id="{08C743C2-0E16-7F44-863F-49D5567F9D1D}"/>
              </a:ext>
            </a:extLst>
          </p:cNvPr>
          <p:cNvSpPr txBox="1"/>
          <p:nvPr/>
        </p:nvSpPr>
        <p:spPr>
          <a:xfrm>
            <a:off x="1208313" y="3826568"/>
            <a:ext cx="10093260" cy="1877437"/>
          </a:xfrm>
          <a:prstGeom prst="rect">
            <a:avLst/>
          </a:prstGeom>
          <a:noFill/>
        </p:spPr>
        <p:txBody>
          <a:bodyPr wrap="square" rtlCol="0">
            <a:spAutoFit/>
          </a:bodyPr>
          <a:lstStyle/>
          <a:p>
            <a:r>
              <a:rPr lang="en-US" sz="1400" dirty="0"/>
              <a:t>R-</a:t>
            </a:r>
            <a:r>
              <a:rPr lang="en-US" sz="1400" dirty="0" err="1"/>
              <a:t>MeN</a:t>
            </a:r>
            <a:r>
              <a:rPr lang="en-US" sz="1400" dirty="0"/>
              <a:t> explores a relational memory network to encode potential dependencies in relationship triples.</a:t>
            </a:r>
          </a:p>
          <a:p>
            <a:r>
              <a:rPr lang="en-US" sz="1400" dirty="0"/>
              <a:t> R- </a:t>
            </a:r>
            <a:r>
              <a:rPr lang="en-US" sz="1400" dirty="0" err="1"/>
              <a:t>MeN</a:t>
            </a:r>
            <a:r>
              <a:rPr lang="en-US" sz="1400" dirty="0"/>
              <a:t> considers each triple as a sequence of 3 input vectors that recurrently interact with a memory using a transformer self-attention mechanism. Thus R-</a:t>
            </a:r>
            <a:r>
              <a:rPr lang="en-US" sz="1400" dirty="0" err="1"/>
              <a:t>MeN</a:t>
            </a:r>
            <a:r>
              <a:rPr lang="en-US" sz="1400" dirty="0"/>
              <a:t> encodes new information from interactions between the memory and each input vector to return a corresponding vector. </a:t>
            </a:r>
          </a:p>
          <a:p>
            <a:r>
              <a:rPr lang="en-US" sz="1400" dirty="0"/>
              <a:t>Consequently, R-</a:t>
            </a:r>
            <a:r>
              <a:rPr lang="en-US" sz="1400" dirty="0" err="1"/>
              <a:t>MeN</a:t>
            </a:r>
            <a:r>
              <a:rPr lang="en-US" sz="1400" dirty="0"/>
              <a:t> feeds these 3 returned vectors to a convolutional neural network-based decoder to produce a scalar score for the triple. </a:t>
            </a:r>
          </a:p>
          <a:p>
            <a:endParaRPr lang="en-US" sz="1400" dirty="0"/>
          </a:p>
          <a:p>
            <a:endParaRPr lang="en-US" dirty="0"/>
          </a:p>
        </p:txBody>
      </p:sp>
      <p:sp>
        <p:nvSpPr>
          <p:cNvPr id="8" name="TextBox 7">
            <a:extLst>
              <a:ext uri="{FF2B5EF4-FFF2-40B4-BE49-F238E27FC236}">
                <a16:creationId xmlns:a16="http://schemas.microsoft.com/office/drawing/2014/main" id="{5CB8C637-F0FA-0043-A9EE-921DC23D1938}"/>
              </a:ext>
            </a:extLst>
          </p:cNvPr>
          <p:cNvSpPr txBox="1"/>
          <p:nvPr/>
        </p:nvSpPr>
        <p:spPr>
          <a:xfrm>
            <a:off x="1208313" y="2059394"/>
            <a:ext cx="9939147" cy="1446550"/>
          </a:xfrm>
          <a:prstGeom prst="rect">
            <a:avLst/>
          </a:prstGeom>
          <a:noFill/>
        </p:spPr>
        <p:txBody>
          <a:bodyPr wrap="square" rtlCol="0">
            <a:spAutoFit/>
          </a:bodyPr>
          <a:lstStyle/>
          <a:p>
            <a:r>
              <a:rPr lang="en-US" sz="1400" dirty="0"/>
              <a:t>Existing embedding models are showing promising performances mainly for knowledge graph completion, where the goal is to infer a missing entity given a relation and another entity. But in real applications, less mentioned, such as triple classification that aims to predict whether a given triple is valid, and search personalization that aims to re-rank the relevant documents returned by a user-oriented search system given a query, these models do not effectively capture potential dependencies among entities and relations from existing triples to predict new triples. </a:t>
            </a:r>
          </a:p>
          <a:p>
            <a:endParaRPr lang="en-US" dirty="0"/>
          </a:p>
        </p:txBody>
      </p:sp>
    </p:spTree>
    <p:extLst>
      <p:ext uri="{BB962C8B-B14F-4D97-AF65-F5344CB8AC3E}">
        <p14:creationId xmlns:p14="http://schemas.microsoft.com/office/powerpoint/2010/main" val="3613068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707571" y="1009746"/>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407668" y="1009746"/>
            <a:ext cx="2688772" cy="369332"/>
          </a:xfrm>
          <a:prstGeom prst="rect">
            <a:avLst/>
          </a:prstGeom>
          <a:noFill/>
        </p:spPr>
        <p:txBody>
          <a:bodyPr wrap="square" rtlCol="0">
            <a:spAutoFit/>
          </a:bodyPr>
          <a:lstStyle/>
          <a:p>
            <a:r>
              <a:rPr lang="en-US" dirty="0"/>
              <a:t>Contributions:</a:t>
            </a:r>
          </a:p>
        </p:txBody>
      </p:sp>
      <p:sp>
        <p:nvSpPr>
          <p:cNvPr id="6" name="TextBox 5">
            <a:extLst>
              <a:ext uri="{FF2B5EF4-FFF2-40B4-BE49-F238E27FC236}">
                <a16:creationId xmlns:a16="http://schemas.microsoft.com/office/drawing/2014/main" id="{2BCBD42A-B05A-774D-A7A8-61F4B02E0D07}"/>
              </a:ext>
            </a:extLst>
          </p:cNvPr>
          <p:cNvSpPr txBox="1"/>
          <p:nvPr/>
        </p:nvSpPr>
        <p:spPr>
          <a:xfrm>
            <a:off x="7413171" y="3080614"/>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93DF84D3-0326-884A-A9D6-62881854C088}"/>
              </a:ext>
            </a:extLst>
          </p:cNvPr>
          <p:cNvSpPr txBox="1">
            <a:spLocks/>
          </p:cNvSpPr>
          <p:nvPr/>
        </p:nvSpPr>
        <p:spPr>
          <a:xfrm>
            <a:off x="707571" y="298454"/>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A Relational Memory-based Embedding Model for Triple Classification and Search Personalization</a:t>
            </a:r>
            <a:endParaRPr lang="en-US" sz="1600" b="1" dirty="0">
              <a:latin typeface="+mn-lt"/>
              <a:ea typeface="+mn-ea"/>
              <a:cs typeface="+mn-cs"/>
            </a:endParaRPr>
          </a:p>
        </p:txBody>
      </p:sp>
      <p:sp>
        <p:nvSpPr>
          <p:cNvPr id="2" name="TextBox 1">
            <a:extLst>
              <a:ext uri="{FF2B5EF4-FFF2-40B4-BE49-F238E27FC236}">
                <a16:creationId xmlns:a16="http://schemas.microsoft.com/office/drawing/2014/main" id="{7C1D0F9B-F09F-E641-AE9F-19679F6C28E8}"/>
              </a:ext>
            </a:extLst>
          </p:cNvPr>
          <p:cNvSpPr txBox="1"/>
          <p:nvPr/>
        </p:nvSpPr>
        <p:spPr>
          <a:xfrm>
            <a:off x="7407668" y="1614293"/>
            <a:ext cx="4059722" cy="1231106"/>
          </a:xfrm>
          <a:prstGeom prst="rect">
            <a:avLst/>
          </a:prstGeom>
          <a:noFill/>
        </p:spPr>
        <p:txBody>
          <a:bodyPr wrap="square" rtlCol="0">
            <a:spAutoFit/>
          </a:bodyPr>
          <a:lstStyle/>
          <a:p>
            <a:r>
              <a:rPr lang="en-US" sz="1400" dirty="0"/>
              <a:t>A novel KG embedding model to memorize and encode the potential dependencies among relations and entities for two real applications of triple classification and search personalization. </a:t>
            </a:r>
          </a:p>
          <a:p>
            <a:endParaRPr lang="en-US" dirty="0"/>
          </a:p>
        </p:txBody>
      </p:sp>
      <p:pic>
        <p:nvPicPr>
          <p:cNvPr id="9" name="Picture 8">
            <a:extLst>
              <a:ext uri="{FF2B5EF4-FFF2-40B4-BE49-F238E27FC236}">
                <a16:creationId xmlns:a16="http://schemas.microsoft.com/office/drawing/2014/main" id="{3E97341E-26BF-7448-B40B-B0E8F8E216BD}"/>
              </a:ext>
            </a:extLst>
          </p:cNvPr>
          <p:cNvPicPr>
            <a:picLocks noChangeAspect="1"/>
          </p:cNvPicPr>
          <p:nvPr/>
        </p:nvPicPr>
        <p:blipFill>
          <a:blip r:embed="rId2"/>
          <a:stretch>
            <a:fillRect/>
          </a:stretch>
        </p:blipFill>
        <p:spPr>
          <a:xfrm>
            <a:off x="3584640" y="1553126"/>
            <a:ext cx="3000072" cy="2210579"/>
          </a:xfrm>
          <a:prstGeom prst="rect">
            <a:avLst/>
          </a:prstGeom>
        </p:spPr>
      </p:pic>
      <p:pic>
        <p:nvPicPr>
          <p:cNvPr id="11" name="Picture 10">
            <a:extLst>
              <a:ext uri="{FF2B5EF4-FFF2-40B4-BE49-F238E27FC236}">
                <a16:creationId xmlns:a16="http://schemas.microsoft.com/office/drawing/2014/main" id="{3E552F36-C908-A044-899A-691668239662}"/>
              </a:ext>
            </a:extLst>
          </p:cNvPr>
          <p:cNvPicPr>
            <a:picLocks noChangeAspect="1"/>
          </p:cNvPicPr>
          <p:nvPr/>
        </p:nvPicPr>
        <p:blipFill>
          <a:blip r:embed="rId3"/>
          <a:stretch>
            <a:fillRect/>
          </a:stretch>
        </p:blipFill>
        <p:spPr>
          <a:xfrm>
            <a:off x="365015" y="1481239"/>
            <a:ext cx="3272908" cy="4231192"/>
          </a:xfrm>
          <a:prstGeom prst="rect">
            <a:avLst/>
          </a:prstGeom>
        </p:spPr>
      </p:pic>
    </p:spTree>
    <p:extLst>
      <p:ext uri="{BB962C8B-B14F-4D97-AF65-F5344CB8AC3E}">
        <p14:creationId xmlns:p14="http://schemas.microsoft.com/office/powerpoint/2010/main" val="3130742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311055" y="577702"/>
            <a:ext cx="9144000" cy="477837"/>
          </a:xfrm>
        </p:spPr>
        <p:txBody>
          <a:bodyPr>
            <a:normAutofit/>
          </a:bodyPr>
          <a:lstStyle/>
          <a:p>
            <a:pPr algn="l"/>
            <a:r>
              <a:rPr lang="en-US" sz="1600" dirty="0">
                <a:latin typeface="+mn-lt"/>
                <a:ea typeface="+mn-ea"/>
                <a:cs typeface="+mn-cs"/>
              </a:rPr>
              <a:t>Orthogonal Relation Transforms with Graph Context Modeling for Knowledge Graph Embedding</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311055" y="1513039"/>
            <a:ext cx="9144000" cy="477838"/>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311055" y="2987254"/>
            <a:ext cx="7641772" cy="646331"/>
          </a:xfrm>
          <a:prstGeom prst="rect">
            <a:avLst/>
          </a:prstGeom>
          <a:noFill/>
        </p:spPr>
        <p:txBody>
          <a:bodyPr wrap="square" rtlCol="0">
            <a:spAutoFit/>
          </a:bodyPr>
          <a:lstStyle/>
          <a:p>
            <a:r>
              <a:rPr lang="en-US" sz="1600" dirty="0"/>
              <a:t>Key idea of Approach</a:t>
            </a:r>
            <a:r>
              <a:rPr lang="en-US" dirty="0"/>
              <a:t>:</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a:t>
            </a:r>
            <a:r>
              <a:rPr lang="en-US" sz="1200" dirty="0">
                <a:hlinkClick r:id="rId2"/>
              </a:rPr>
              <a:t>https://arxiv.org/pdf/1911.04910.pdf</a:t>
            </a:r>
            <a:endParaRPr lang="en-US" sz="1200" dirty="0"/>
          </a:p>
          <a:p>
            <a:r>
              <a:rPr lang="en-US" sz="1200" dirty="0"/>
              <a:t>Source: ACL 2020</a:t>
            </a:r>
          </a:p>
        </p:txBody>
      </p:sp>
      <p:sp>
        <p:nvSpPr>
          <p:cNvPr id="7" name="TextBox 6">
            <a:extLst>
              <a:ext uri="{FF2B5EF4-FFF2-40B4-BE49-F238E27FC236}">
                <a16:creationId xmlns:a16="http://schemas.microsoft.com/office/drawing/2014/main" id="{ECF6D3DA-93A1-EB4A-AEAF-A026040A97E2}"/>
              </a:ext>
            </a:extLst>
          </p:cNvPr>
          <p:cNvSpPr txBox="1"/>
          <p:nvPr/>
        </p:nvSpPr>
        <p:spPr>
          <a:xfrm>
            <a:off x="1311055" y="1886928"/>
            <a:ext cx="9743938" cy="1015663"/>
          </a:xfrm>
          <a:prstGeom prst="rect">
            <a:avLst/>
          </a:prstGeom>
          <a:noFill/>
        </p:spPr>
        <p:txBody>
          <a:bodyPr wrap="square" rtlCol="0">
            <a:spAutoFit/>
          </a:bodyPr>
          <a:lstStyle/>
          <a:p>
            <a:r>
              <a:rPr lang="en-US" sz="1400" dirty="0"/>
              <a:t>Distance-based knowledge graph embeddings have shown substantial improvement on the knowledge graph link prediction task, from </a:t>
            </a:r>
            <a:r>
              <a:rPr lang="en-US" sz="1400" i="1" dirty="0" err="1"/>
              <a:t>TransE</a:t>
            </a:r>
            <a:r>
              <a:rPr lang="en-US" sz="1400" i="1" dirty="0"/>
              <a:t> </a:t>
            </a:r>
            <a:r>
              <a:rPr lang="en-US" sz="1400" dirty="0"/>
              <a:t>to the latest state-of-the-art </a:t>
            </a:r>
            <a:r>
              <a:rPr lang="en-US" sz="1400" i="1" dirty="0" err="1"/>
              <a:t>RotatE</a:t>
            </a:r>
            <a:r>
              <a:rPr lang="en-US" sz="1400" dirty="0"/>
              <a:t>. However, complex relations such as N-to-1, 1- to-N and N-to-N still remain challenging to predict. </a:t>
            </a:r>
          </a:p>
          <a:p>
            <a:endParaRPr lang="en-US" dirty="0"/>
          </a:p>
        </p:txBody>
      </p:sp>
      <p:sp>
        <p:nvSpPr>
          <p:cNvPr id="8" name="TextBox 7">
            <a:extLst>
              <a:ext uri="{FF2B5EF4-FFF2-40B4-BE49-F238E27FC236}">
                <a16:creationId xmlns:a16="http://schemas.microsoft.com/office/drawing/2014/main" id="{3AC7A167-8EC2-2244-9C0A-774CB3E9AA57}"/>
              </a:ext>
            </a:extLst>
          </p:cNvPr>
          <p:cNvSpPr txBox="1"/>
          <p:nvPr/>
        </p:nvSpPr>
        <p:spPr>
          <a:xfrm>
            <a:off x="1311055" y="3555890"/>
            <a:ext cx="9743938" cy="2154436"/>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extend the </a:t>
            </a:r>
            <a:r>
              <a:rPr lang="en-US" sz="1400" i="1" dirty="0" err="1"/>
              <a:t>RotatE</a:t>
            </a:r>
            <a:r>
              <a:rPr lang="en-US" sz="1400" i="1" dirty="0"/>
              <a:t> </a:t>
            </a:r>
            <a:r>
              <a:rPr lang="en-US" sz="1400" dirty="0"/>
              <a:t>from 2D complex domain to high dimensional space with orthogonal transforms to model relations. The orthogonal transform embedding for relations keeps the capability for modeling symmetric/anti-symmetric, inverse and compositional relations while achieves better modeling capacity. </a:t>
            </a:r>
          </a:p>
          <a:p>
            <a:pPr marL="285750" indent="-285750">
              <a:buFont typeface="Arial" panose="020B0604020202020204" pitchFamily="34" charset="0"/>
              <a:buChar char="•"/>
            </a:pPr>
            <a:r>
              <a:rPr lang="en-US" sz="1400" dirty="0"/>
              <a:t>Second, the graph context is integrated into distance scoring functions directly. </a:t>
            </a:r>
          </a:p>
          <a:p>
            <a:pPr marL="285750" indent="-285750">
              <a:buFont typeface="Arial" panose="020B0604020202020204" pitchFamily="34" charset="0"/>
              <a:buChar char="•"/>
            </a:pPr>
            <a:r>
              <a:rPr lang="en-US" sz="1400" dirty="0"/>
              <a:t>Graph context is explicitly modeled via two directed context representations. Each node embedding in knowledge graph is augmented with two context representations, which are computed from the neigh- boring outgoing and incoming nodes/edges respectively. </a:t>
            </a:r>
          </a:p>
          <a:p>
            <a:endParaRPr lang="en-US" dirty="0"/>
          </a:p>
          <a:p>
            <a:endParaRPr lang="en-US" dirty="0"/>
          </a:p>
        </p:txBody>
      </p:sp>
    </p:spTree>
    <p:extLst>
      <p:ext uri="{BB962C8B-B14F-4D97-AF65-F5344CB8AC3E}">
        <p14:creationId xmlns:p14="http://schemas.microsoft.com/office/powerpoint/2010/main" val="246380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B8D01C-2142-FD43-B4B0-5F5FAE13A36D}"/>
              </a:ext>
            </a:extLst>
          </p:cNvPr>
          <p:cNvSpPr txBox="1">
            <a:spLocks/>
          </p:cNvSpPr>
          <p:nvPr/>
        </p:nvSpPr>
        <p:spPr>
          <a:xfrm>
            <a:off x="858992" y="374887"/>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mn-lt"/>
                <a:ea typeface="+mn-ea"/>
                <a:cs typeface="+mn-cs"/>
              </a:rPr>
              <a:t>Orthogonal Relation Transforms with Graph Context Modeling for Knowledge Graph Embedding</a:t>
            </a:r>
          </a:p>
        </p:txBody>
      </p:sp>
      <p:sp>
        <p:nvSpPr>
          <p:cNvPr id="5" name="TextBox 4">
            <a:extLst>
              <a:ext uri="{FF2B5EF4-FFF2-40B4-BE49-F238E27FC236}">
                <a16:creationId xmlns:a16="http://schemas.microsoft.com/office/drawing/2014/main" id="{CB4440B1-FB08-3C49-A8BD-4A4F8B174F39}"/>
              </a:ext>
            </a:extLst>
          </p:cNvPr>
          <p:cNvSpPr txBox="1"/>
          <p:nvPr/>
        </p:nvSpPr>
        <p:spPr>
          <a:xfrm>
            <a:off x="858992" y="965204"/>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8013842" y="95205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8013842" y="4659361"/>
            <a:ext cx="2438400" cy="369332"/>
          </a:xfrm>
          <a:prstGeom prst="rect">
            <a:avLst/>
          </a:prstGeom>
          <a:noFill/>
        </p:spPr>
        <p:txBody>
          <a:bodyPr wrap="square" rtlCol="0">
            <a:spAutoFit/>
          </a:bodyPr>
          <a:lstStyle/>
          <a:p>
            <a:r>
              <a:rPr lang="en-US" dirty="0"/>
              <a:t>Limitations:</a:t>
            </a:r>
          </a:p>
        </p:txBody>
      </p:sp>
      <p:sp>
        <p:nvSpPr>
          <p:cNvPr id="8" name="TextBox 7">
            <a:extLst>
              <a:ext uri="{FF2B5EF4-FFF2-40B4-BE49-F238E27FC236}">
                <a16:creationId xmlns:a16="http://schemas.microsoft.com/office/drawing/2014/main" id="{294BB782-4872-054F-B532-5EDDFE4CDD5C}"/>
              </a:ext>
            </a:extLst>
          </p:cNvPr>
          <p:cNvSpPr txBox="1"/>
          <p:nvPr/>
        </p:nvSpPr>
        <p:spPr>
          <a:xfrm>
            <a:off x="8013842" y="1420712"/>
            <a:ext cx="3319165" cy="3323987"/>
          </a:xfrm>
          <a:prstGeom prst="rect">
            <a:avLst/>
          </a:prstGeom>
          <a:noFill/>
        </p:spPr>
        <p:txBody>
          <a:bodyPr wrap="square" rtlCol="0">
            <a:spAutoFit/>
          </a:bodyPr>
          <a:lstStyle/>
          <a:p>
            <a:r>
              <a:rPr lang="en-US" sz="1200" dirty="0"/>
              <a:t>• A new orthogonal transform embedding </a:t>
            </a:r>
            <a:r>
              <a:rPr lang="en-US" sz="1200" i="1" dirty="0"/>
              <a:t>OTE</a:t>
            </a:r>
            <a:r>
              <a:rPr lang="en-US" sz="1200" dirty="0"/>
              <a:t>, is proposed to extend </a:t>
            </a:r>
            <a:r>
              <a:rPr lang="en-US" sz="1200" i="1" dirty="0" err="1"/>
              <a:t>RotatE</a:t>
            </a:r>
            <a:r>
              <a:rPr lang="en-US" sz="1200" i="1" dirty="0"/>
              <a:t> </a:t>
            </a:r>
            <a:r>
              <a:rPr lang="en-US" sz="1200" dirty="0"/>
              <a:t>from 2D space to high dimensional space, which also models </a:t>
            </a:r>
            <a:r>
              <a:rPr lang="en-US" sz="1200" dirty="0" err="1"/>
              <a:t>sym</a:t>
            </a:r>
            <a:r>
              <a:rPr lang="en-US" sz="1200" dirty="0"/>
              <a:t>- </a:t>
            </a:r>
            <a:r>
              <a:rPr lang="en-US" sz="1200" dirty="0" err="1"/>
              <a:t>metry</a:t>
            </a:r>
            <a:r>
              <a:rPr lang="en-US" sz="1200" dirty="0"/>
              <a:t>/</a:t>
            </a:r>
            <a:r>
              <a:rPr lang="en-US" sz="1200" dirty="0" err="1"/>
              <a:t>antisymmery</a:t>
            </a:r>
            <a:r>
              <a:rPr lang="en-US" sz="1200" dirty="0"/>
              <a:t>, inversion and compositional relation patterns; </a:t>
            </a:r>
          </a:p>
          <a:p>
            <a:r>
              <a:rPr lang="en-US" sz="1200" dirty="0"/>
              <a:t>• A directed graph context modeling method is proposed to integrate knowledge graph context (including both neighboring entity nodes and re- </a:t>
            </a:r>
            <a:r>
              <a:rPr lang="en-US" sz="1200" dirty="0" err="1"/>
              <a:t>lation</a:t>
            </a:r>
            <a:r>
              <a:rPr lang="en-US" sz="1200" dirty="0"/>
              <a:t> edges) into the distance scoring function; </a:t>
            </a:r>
          </a:p>
          <a:p>
            <a:r>
              <a:rPr lang="en-US" sz="1200" dirty="0"/>
              <a:t>• Experimental results of </a:t>
            </a:r>
            <a:r>
              <a:rPr lang="en-US" sz="1200" i="1" dirty="0"/>
              <a:t>OTE </a:t>
            </a:r>
            <a:r>
              <a:rPr lang="en-US" sz="1200" dirty="0"/>
              <a:t>on standard bench- mark FB15k-237 and WN18RR datasets show consistent improvements over </a:t>
            </a:r>
            <a:r>
              <a:rPr lang="en-US" sz="1200" i="1" dirty="0" err="1"/>
              <a:t>RotatE</a:t>
            </a:r>
            <a:r>
              <a:rPr lang="en-US" sz="1200" dirty="0"/>
              <a:t>, the state of art distance-based embedding model, </a:t>
            </a:r>
            <a:r>
              <a:rPr lang="en-US" sz="1200" dirty="0" err="1"/>
              <a:t>espe</a:t>
            </a:r>
            <a:r>
              <a:rPr lang="en-US" sz="1200" dirty="0"/>
              <a:t>- </a:t>
            </a:r>
            <a:r>
              <a:rPr lang="en-US" sz="1200" dirty="0" err="1"/>
              <a:t>cially</a:t>
            </a:r>
            <a:r>
              <a:rPr lang="en-US" sz="1200" dirty="0"/>
              <a:t> on FB15k-237 with many high in-degree nodes. On WN18RR our results achieve the new state-of-the-art performance. </a:t>
            </a:r>
          </a:p>
          <a:p>
            <a:endParaRPr lang="en-US" dirty="0"/>
          </a:p>
        </p:txBody>
      </p:sp>
      <p:pic>
        <p:nvPicPr>
          <p:cNvPr id="10" name="Picture 9">
            <a:extLst>
              <a:ext uri="{FF2B5EF4-FFF2-40B4-BE49-F238E27FC236}">
                <a16:creationId xmlns:a16="http://schemas.microsoft.com/office/drawing/2014/main" id="{BFC120E2-AEA9-A847-AD49-159DBE610215}"/>
              </a:ext>
            </a:extLst>
          </p:cNvPr>
          <p:cNvPicPr>
            <a:picLocks noChangeAspect="1"/>
          </p:cNvPicPr>
          <p:nvPr/>
        </p:nvPicPr>
        <p:blipFill>
          <a:blip r:embed="rId2"/>
          <a:stretch>
            <a:fillRect/>
          </a:stretch>
        </p:blipFill>
        <p:spPr>
          <a:xfrm>
            <a:off x="815939" y="1473856"/>
            <a:ext cx="6901416" cy="3323987"/>
          </a:xfrm>
          <a:prstGeom prst="rect">
            <a:avLst/>
          </a:prstGeom>
        </p:spPr>
      </p:pic>
    </p:spTree>
    <p:extLst>
      <p:ext uri="{BB962C8B-B14F-4D97-AF65-F5344CB8AC3E}">
        <p14:creationId xmlns:p14="http://schemas.microsoft.com/office/powerpoint/2010/main" val="274613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183730" y="799949"/>
            <a:ext cx="9144000" cy="477837"/>
          </a:xfrm>
        </p:spPr>
        <p:txBody>
          <a:bodyPr>
            <a:normAutofit/>
          </a:bodyPr>
          <a:lstStyle/>
          <a:p>
            <a:pPr algn="l"/>
            <a:r>
              <a:rPr lang="en-US" sz="1600" dirty="0">
                <a:latin typeface="+mn-lt"/>
                <a:ea typeface="+mn-ea"/>
                <a:cs typeface="+mn-cs"/>
              </a:rPr>
              <a:t>Neural Variational Inference For Estimating Uncertainty in Knowledge Graph Embeddings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462687"/>
            <a:ext cx="9144000" cy="369333"/>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3" y="303235"/>
            <a:ext cx="3074725" cy="369332"/>
          </a:xfrm>
          <a:prstGeom prst="rect">
            <a:avLst/>
          </a:prstGeom>
          <a:noFill/>
        </p:spPr>
        <p:txBody>
          <a:bodyPr wrap="square" rtlCol="0">
            <a:spAutoFit/>
          </a:bodyPr>
          <a:lstStyle/>
          <a:p>
            <a:r>
              <a:rPr lang="en-US" dirty="0">
                <a:solidFill>
                  <a:srgbClr val="C00000"/>
                </a:solidFill>
              </a:rPr>
              <a:t>Embedding</a:t>
            </a:r>
            <a:r>
              <a:rPr lang="en-US" altLang="zh-CN" dirty="0">
                <a:solidFill>
                  <a:srgbClr val="C00000"/>
                </a:solidFill>
              </a:rPr>
              <a:t>/Completion</a:t>
            </a:r>
            <a:endParaRPr lang="en-US" dirty="0">
              <a:solidFill>
                <a:srgbClr val="C00000"/>
              </a:solidFill>
            </a:endParaRP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175456"/>
            <a:ext cx="7641772" cy="646331"/>
          </a:xfrm>
          <a:prstGeom prst="rect">
            <a:avLst/>
          </a:prstGeom>
          <a:noFill/>
        </p:spPr>
        <p:txBody>
          <a:bodyPr wrap="square" rtlCol="0">
            <a:spAutoFit/>
          </a:bodyPr>
          <a:lstStyle/>
          <a:p>
            <a:r>
              <a:rPr lang="en-US" sz="1600" dirty="0"/>
              <a:t>Key idea of Approach</a:t>
            </a:r>
            <a:r>
              <a:rPr lang="en-US" dirty="0"/>
              <a:t>:</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a:t>
            </a:r>
            <a:r>
              <a:rPr lang="zh-CN" altLang="en-US" sz="1200" dirty="0"/>
              <a:t> </a:t>
            </a:r>
            <a:r>
              <a:rPr lang="en-US" altLang="zh-CN" sz="1200" dirty="0">
                <a:hlinkClick r:id="rId2"/>
              </a:rPr>
              <a:t>https://arxiv.org/pdf/1906.04985.pdf</a:t>
            </a:r>
            <a:endParaRPr lang="en-US" sz="1200" dirty="0"/>
          </a:p>
          <a:p>
            <a:r>
              <a:rPr lang="en-US" sz="1200" dirty="0"/>
              <a:t>Source:</a:t>
            </a:r>
            <a:r>
              <a:rPr lang="zh-CN" altLang="en-US" sz="1200" dirty="0"/>
              <a:t> </a:t>
            </a:r>
            <a:r>
              <a:rPr lang="en-US" altLang="zh-CN" sz="1200" dirty="0"/>
              <a:t>IJCAI</a:t>
            </a:r>
            <a:r>
              <a:rPr lang="zh-CN" altLang="en-US" sz="1200" dirty="0"/>
              <a:t> </a:t>
            </a:r>
            <a:r>
              <a:rPr lang="en-US" altLang="zh-CN" sz="1200" dirty="0"/>
              <a:t>2020</a:t>
            </a:r>
            <a:endParaRPr lang="en-US" sz="1200" dirty="0"/>
          </a:p>
        </p:txBody>
      </p:sp>
      <p:sp>
        <p:nvSpPr>
          <p:cNvPr id="7" name="TextBox 6">
            <a:extLst>
              <a:ext uri="{FF2B5EF4-FFF2-40B4-BE49-F238E27FC236}">
                <a16:creationId xmlns:a16="http://schemas.microsoft.com/office/drawing/2014/main" id="{E5EA9D86-5059-B441-BCBE-7DEF12462D9F}"/>
              </a:ext>
            </a:extLst>
          </p:cNvPr>
          <p:cNvSpPr txBox="1"/>
          <p:nvPr/>
        </p:nvSpPr>
        <p:spPr>
          <a:xfrm>
            <a:off x="1208314" y="3545257"/>
            <a:ext cx="10514498" cy="1384995"/>
          </a:xfrm>
          <a:prstGeom prst="rect">
            <a:avLst/>
          </a:prstGeom>
          <a:noFill/>
        </p:spPr>
        <p:txBody>
          <a:bodyPr wrap="square" rtlCol="0">
            <a:spAutoFit/>
          </a:bodyPr>
          <a:lstStyle/>
          <a:p>
            <a:r>
              <a:rPr lang="en-US" sz="1400" dirty="0"/>
              <a:t>Construct an inference network conditioned on the symbolic representation of entities and relation types in the Knowledge Graph, to provide the variational distributions. </a:t>
            </a:r>
          </a:p>
          <a:p>
            <a:r>
              <a:rPr lang="en-US" sz="1400" dirty="0"/>
              <a:t>Under a Bernoulli sampling framework,</a:t>
            </a:r>
            <a:r>
              <a:rPr lang="zh-CN" altLang="en-US" sz="1400" dirty="0"/>
              <a:t> </a:t>
            </a:r>
            <a:r>
              <a:rPr lang="en-US" altLang="zh-CN" sz="1400" dirty="0"/>
              <a:t>it</a:t>
            </a:r>
            <a:r>
              <a:rPr lang="en-US" sz="1400" dirty="0"/>
              <a:t> provided an alternative justification for commonly used techniques in large-scale stochastic variational inference, which drastically reduce training time at a cost of an additional approximation to the variational lower bound. It introduced two models from this highly scalable probabilistic framework, namely the Latent Information and Latent Fact models, for reasoning over knowledge graph-based representations. </a:t>
            </a:r>
          </a:p>
        </p:txBody>
      </p:sp>
      <p:sp>
        <p:nvSpPr>
          <p:cNvPr id="8" name="TextBox 7">
            <a:extLst>
              <a:ext uri="{FF2B5EF4-FFF2-40B4-BE49-F238E27FC236}">
                <a16:creationId xmlns:a16="http://schemas.microsoft.com/office/drawing/2014/main" id="{2E788244-E526-6640-A8C9-D45E3481EAD6}"/>
              </a:ext>
            </a:extLst>
          </p:cNvPr>
          <p:cNvSpPr txBox="1"/>
          <p:nvPr/>
        </p:nvSpPr>
        <p:spPr>
          <a:xfrm>
            <a:off x="1183730" y="1941734"/>
            <a:ext cx="9332971" cy="1938992"/>
          </a:xfrm>
          <a:prstGeom prst="rect">
            <a:avLst/>
          </a:prstGeom>
          <a:noFill/>
        </p:spPr>
        <p:txBody>
          <a:bodyPr wrap="square" rtlCol="0">
            <a:spAutoFit/>
          </a:bodyPr>
          <a:lstStyle/>
          <a:p>
            <a:r>
              <a:rPr lang="en-US" sz="1400" dirty="0"/>
              <a:t>A significant shortcoming of current neural link prediction models – and for the vast majority of neural representation learning approaches – is their inability to express a notion of uncertainty. Neural link prediction models typically return only point estimates of parameters and predictions, and are trained </a:t>
            </a:r>
            <a:r>
              <a:rPr lang="en-US" sz="1400" i="1" dirty="0"/>
              <a:t>discriminatively </a:t>
            </a:r>
            <a:r>
              <a:rPr lang="en-US" sz="1400" dirty="0"/>
              <a:t>rather than </a:t>
            </a:r>
            <a:r>
              <a:rPr lang="en-US" sz="1400" i="1" dirty="0"/>
              <a:t>generatively</a:t>
            </a:r>
            <a:r>
              <a:rPr lang="en-US" sz="1400" dirty="0"/>
              <a:t>: they aim at predicting one variable of interest conditioned on all the others, rather than accurately representing the relationships between different variables </a:t>
            </a:r>
          </a:p>
          <a:p>
            <a:endParaRPr lang="en-US" sz="1400" dirty="0"/>
          </a:p>
          <a:p>
            <a:endParaRPr lang="en-US" dirty="0"/>
          </a:p>
          <a:p>
            <a:endParaRPr lang="en-US" dirty="0"/>
          </a:p>
        </p:txBody>
      </p:sp>
    </p:spTree>
    <p:extLst>
      <p:ext uri="{BB962C8B-B14F-4D97-AF65-F5344CB8AC3E}">
        <p14:creationId xmlns:p14="http://schemas.microsoft.com/office/powerpoint/2010/main" val="3338959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7839</TotalTime>
  <Words>5446</Words>
  <Application>Microsoft Macintosh PowerPoint</Application>
  <PresentationFormat>Widescreen</PresentationFormat>
  <Paragraphs>336</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等线</vt:lpstr>
      <vt:lpstr>Arial</vt:lpstr>
      <vt:lpstr>Calibri</vt:lpstr>
      <vt:lpstr>Calibri Light</vt:lpstr>
      <vt:lpstr>Office Theme</vt:lpstr>
      <vt:lpstr>Learning Attention-based Embeddings for Relation Prediction in Knowledge Graphs</vt:lpstr>
      <vt:lpstr>PowerPoint Presentation</vt:lpstr>
      <vt:lpstr>DihEdral: Relation Embedding with Dihedral Group in Knowledge Graph</vt:lpstr>
      <vt:lpstr>PowerPoint Presentation</vt:lpstr>
      <vt:lpstr>A Relational Memory-based Embedding Model for Triple Classification and Search Personalization</vt:lpstr>
      <vt:lpstr>PowerPoint Presentation</vt:lpstr>
      <vt:lpstr>Orthogonal Relation Transforms with Graph Context Modeling for Knowledge Graph Embedding</vt:lpstr>
      <vt:lpstr>PowerPoint Presentation</vt:lpstr>
      <vt:lpstr>Neural Variational Inference For Estimating Uncertainty in Knowledge Graph Embeddings</vt:lpstr>
      <vt:lpstr>PowerPoint Presentation</vt:lpstr>
      <vt:lpstr>Neural Recurrent Structure Search for Knowledge Graph Embedding</vt:lpstr>
      <vt:lpstr>PowerPoint Presentation</vt:lpstr>
      <vt:lpstr>RSN: Learning to Exploit Long-term Relational Dependencies in Knowledge Graphs</vt:lpstr>
      <vt:lpstr>PowerPoint Presentation</vt:lpstr>
      <vt:lpstr>CapsE: A Capsule Network-based Embedding Model for Knowledge Graph Completion and Search Personalization.</vt:lpstr>
      <vt:lpstr>PowerPoint Presentation</vt:lpstr>
      <vt:lpstr>CaRe: Open Knowledge Graph Embeddings</vt:lpstr>
      <vt:lpstr>CrossE: Interaction Embeddings for Prediction and Explanation in Knowledge Graphs</vt:lpstr>
      <vt:lpstr>TuckER: Tensor Factorization for Knowledge Graph Completion</vt:lpstr>
      <vt:lpstr>RotatE: Knowledge Graph Embedding by Relational Rotation in Complex Space.</vt:lpstr>
      <vt:lpstr>InteractE: Improving Convolution-based Knowledge Graph Embeddings by Increasing Feature Interactions</vt:lpstr>
      <vt:lpstr>Rule-Guided Compositional Representation Learning on Knowledge Graphs </vt:lpstr>
      <vt:lpstr>TransEdge: Translating Relation-contextualized Embeddings for Knowledge Graphs</vt:lpstr>
      <vt:lpstr>DIAG-NRE: A neural pattern diagnosis framework for distantly supervised neural relation extraction</vt:lpstr>
      <vt:lpstr>PowerPoint Presentation</vt:lpstr>
      <vt:lpstr>Long-tail Relation Extraction via Knowledge Graph Embeddings and Graph Convolution Networks  </vt:lpstr>
      <vt:lpstr>PowerPoint Presentation</vt:lpstr>
      <vt:lpstr>Open relation extraction: Relational knowledge transfer from supervised data to unsupervised data</vt:lpstr>
      <vt:lpstr>PowerPoint Presentation</vt:lpstr>
      <vt:lpstr>Attention as Relation: Learning Supervised Multi-head Self-Attention for Relation Extraction</vt:lpstr>
      <vt:lpstr>PowerPoint Presentation</vt:lpstr>
      <vt:lpstr>Multi-Level Matching and Aggregation Network for Few-Shot Relation Classification  </vt:lpstr>
      <vt:lpstr>PowerPoint Presentation</vt:lpstr>
      <vt:lpstr>Proactive Human-Machine Conversation with Explicit Conversation Goals</vt:lpstr>
      <vt:lpstr>PowerPoint Presentation</vt:lpstr>
      <vt:lpstr>Counting Query Answers over a DL-Lite KB </vt:lpstr>
      <vt:lpstr>PowerPoint Presentation</vt:lpstr>
      <vt:lpstr>Learning to Rank Query Graphs for Complex Question Answering over Knowledge Graphs</vt:lpstr>
      <vt:lpstr>PowerPoint Presentation</vt:lpstr>
      <vt:lpstr>SPARQA: Skeleton-based Semantic Parsing for Complex Questions over Knowledge Bases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Attention-based Embeddings for Relation Prediction in Knowledge Graphs</dc:title>
  <dc:creator>Microsoft Office User</dc:creator>
  <cp:lastModifiedBy>Microsoft Office User</cp:lastModifiedBy>
  <cp:revision>56</cp:revision>
  <dcterms:created xsi:type="dcterms:W3CDTF">2020-05-15T08:59:40Z</dcterms:created>
  <dcterms:modified xsi:type="dcterms:W3CDTF">2020-05-24T07:15:56Z</dcterms:modified>
</cp:coreProperties>
</file>